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278" r:id="rId23"/>
    <p:sldId id="280" r:id="rId24"/>
    <p:sldId id="281" r:id="rId25"/>
    <p:sldId id="282" r:id="rId26"/>
    <p:sldId id="283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06" r:id="rId45"/>
    <p:sldId id="336" r:id="rId46"/>
    <p:sldId id="337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25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5" autoAdjust="0"/>
    <p:restoredTop sz="94660"/>
  </p:normalViewPr>
  <p:slideViewPr>
    <p:cSldViewPr>
      <p:cViewPr>
        <p:scale>
          <a:sx n="75" d="100"/>
          <a:sy n="75" d="100"/>
        </p:scale>
        <p:origin x="-25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9655-8BEC-4707-902F-C495B6320854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0CE40-30DA-40F5-A1F3-0C42CC943A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192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22AB02-E68C-4584-B4A1-735CBB2816E6}" type="slidenum">
              <a:rPr lang="zh-TW" altLang="en-US" sz="1200"/>
              <a:pPr algn="r"/>
              <a:t>7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err="1" smtClean="0"/>
              <a:t>replace“Visiting</a:t>
            </a:r>
            <a:r>
              <a:rPr lang="en-US" altLang="zh-TW" baseline="0" dirty="0" smtClean="0"/>
              <a:t> </a:t>
            </a:r>
            <a:r>
              <a:rPr lang="en-US" altLang="zh-TW" sz="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people hospitalized</a:t>
            </a:r>
            <a:r>
              <a:rPr lang="en-US" altLang="zh-TW" sz="8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altLang="zh-TW" baseline="0" dirty="0" smtClean="0"/>
              <a:t>”with “visiting invalids”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0CE40-30DA-40F5-A1F3-0C42CC943AB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C9AC51-EF89-4852-BC5F-B98FBEC76EB8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45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hang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1719AA-75A5-425F-B674-1B139AA2A388}" type="datetimeFigureOut">
              <a:rPr lang="zh-TW" altLang="en-US" smtClean="0"/>
              <a:pPr/>
              <a:t>2011/11/18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359428-1AAC-4C73-9961-7BEDBE1E8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an0919.blogspot.com/2009/01/126_26.html" TargetMode="External"/><Relationship Id="rId2" Type="http://schemas.openxmlformats.org/officeDocument/2006/relationships/hyperlink" Target="http://m31507.edublogs.org/files/2010/01/&#25308;&#25308;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o18wtp.blogspot.com/2010/05/inkbuei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6032;&#22686;&#36039;&#26009;&#22846;\PPT\Free%20Laugh%20Tracks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rofile.ak.fbcdn.net/hprofile-ak-ash2/187949_202495266429193_2539735_n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g.udn.com/mag/happylife/storypage.jsp?f_ART_ID=71677" TargetMode="External"/><Relationship Id="rId5" Type="http://schemas.openxmlformats.org/officeDocument/2006/relationships/hyperlink" Target="http://www.1stdibs.com/furniture_item_detail.php?id=269377" TargetMode="External"/><Relationship Id="rId4" Type="http://schemas.openxmlformats.org/officeDocument/2006/relationships/hyperlink" Target="http://www.yesasia.com/global/&#40670;&#31639;&#20843;&#23383;&#36020;&#36068;/1011415963-0-0-0-zh_TW/info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ic.com/show/3/66/4de7821eefe392c0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hknet.com/~chius/palm/hand.ht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18wtp.blogspot.com/2010/05/inkbuei.html" TargetMode="External"/><Relationship Id="rId5" Type="http://schemas.openxmlformats.org/officeDocument/2006/relationships/hyperlink" Target="http://news.xinhuanet.com/edu/2006-05/23/content_4587179.htm" TargetMode="External"/><Relationship Id="rId4" Type="http://schemas.openxmlformats.org/officeDocument/2006/relationships/hyperlink" Target="http://www.ahaw-43.com/post/19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orastrologyzone.com/astrology-zone-2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silvermoontarotcards.co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18wtp.blogspot.com/2010/05/inkbuei.html" TargetMode="External"/><Relationship Id="rId4" Type="http://schemas.openxmlformats.org/officeDocument/2006/relationships/hyperlink" Target="http://ohsanny.pixnet.net/blog/post/265222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ifts.com/ideas/weddi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o18wtp.blogspot.com/2010/05/inkbuei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pcstore.com.tw/tzecheng/M07683762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18wtp.blogspot.com/2010/05/inkbuei.html" TargetMode="External"/><Relationship Id="rId4" Type="http://schemas.openxmlformats.org/officeDocument/2006/relationships/hyperlink" Target="http://www.life-guide.com.tw/images0929/350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idovideo.org/img/wegomoonrest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o18wtp.blogspot.com/2010/05/inkbuei.html" TargetMode="Externa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o18wtp.blogspot.com/2010/05/inkbuei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no18wtp.blogspot.com/2010/05/inkbuei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www.memory-inc.co.jp/products/fusui/index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zumo.mypl.net/shop/00000300523/news?d=70290" TargetMode="External"/><Relationship Id="rId5" Type="http://schemas.openxmlformats.org/officeDocument/2006/relationships/hyperlink" Target="http://kaiunet.ds-comp.com/2006/10/post_73.html" TargetMode="Externa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no18wtp.blogspot.com/2010/05/inkbuei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18wtp.blogspot.com/2010/05/inkbuei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no18wtp.blogspot.com/2010/05/inkbuei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ainmentz.blogspot.com/2011/07/wedding-rings.html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tw.image.search.yahoo.com/search/images?ei=UTF-8&amp;p=%E5%82%B3%E7%B5%B1%E5%A9%9A%E7%A6%AE%E7%BF%92%E4%BF%97&amp;fr2=tab-web&amp;fr=yfp-s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ipei.traveleredge.com/GRAPH/longshan_108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.image.search.yahoo.com/search/images?ei=UTF-8&amp;p=%E5%82%B3%E7%B5%B1%E5%A9%9A%E7%A6%AE%E7%BF%92%E4%BF%97&amp;fr2=tab-web&amp;fr=yfp-s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g5.showchina.org:81/gate/big5/www.showchina.org/tour/jdtj/200908/t385083.htm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newsancai.com/index.php/big5/news/8354.html?task=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travel.nantou.gov.tw/01legend_main.asp?Id=4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gyh.com/dstdshow.asp?d_id=1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xgyh.com/dstdshow.asp?d_id=16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w.myblog.yahoo.com/rex-3600/article?mid=2323&amp;prev=2327&amp;l=d&amp;fid=1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hlonggong.idv.tw/D/D1/D12/new_page_%E6%96%87%E6%98%8C%E5%B8%9D%E5%90%9B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929718" cy="218440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CUSTOM MUST-KNOWS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13315" name="副標題 2"/>
          <p:cNvSpPr>
            <a:spLocks noGrp="1"/>
          </p:cNvSpPr>
          <p:nvPr>
            <p:ph type="subTitle" idx="1"/>
          </p:nvPr>
        </p:nvSpPr>
        <p:spPr>
          <a:xfrm>
            <a:off x="6858000" y="4786313"/>
            <a:ext cx="2286000" cy="2071687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zh-TW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Anita Wu</a:t>
            </a:r>
          </a:p>
          <a:p>
            <a:pPr algn="r" eaLnBrk="1" hangingPunct="1">
              <a:defRPr/>
            </a:pPr>
            <a:r>
              <a:rPr lang="en-US" altLang="zh-TW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Helen Kuo</a:t>
            </a:r>
          </a:p>
          <a:p>
            <a:pPr algn="r" eaLnBrk="1" hangingPunct="1">
              <a:defRPr/>
            </a:pPr>
            <a:r>
              <a:rPr lang="en-US" altLang="zh-TW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Joey Hsu</a:t>
            </a:r>
          </a:p>
          <a:p>
            <a:pPr algn="r" eaLnBrk="1" hangingPunct="1">
              <a:defRPr/>
            </a:pPr>
            <a:r>
              <a:rPr lang="en-US" altLang="zh-TW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Nancy Lee</a:t>
            </a:r>
            <a:endParaRPr lang="zh-TW" sz="2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35697" y="3214686"/>
            <a:ext cx="73083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--</a:t>
            </a:r>
            <a:r>
              <a:rPr lang="en-US" altLang="zh-TW" sz="5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Cultural Do’s </a:t>
            </a:r>
            <a:r>
              <a:rPr lang="en-US" altLang="zh-TW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Don’ts--</a:t>
            </a:r>
            <a:endParaRPr lang="zh-TW" altLang="en-US" sz="5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03848" y="0"/>
            <a:ext cx="5940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B’s Culture Studio — Workshop #</a:t>
            </a:r>
            <a:r>
              <a:rPr lang="en-US" altLang="zh-TW" sz="3200" dirty="0" smtClean="0"/>
              <a:t>5</a:t>
            </a:r>
          </a:p>
          <a:p>
            <a:pPr algn="r"/>
            <a:r>
              <a:rPr lang="en-US" altLang="zh-TW" sz="3200" dirty="0" smtClean="0"/>
              <a:t>Nov. 7, 2011</a:t>
            </a:r>
            <a:endParaRPr lang="en-US" altLang="zh-TW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500062"/>
            <a:ext cx="9501222" cy="714377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to worship?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Anytime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uncertain about anything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Anytime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wishing/praying for safety/good luck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Anytime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encountering difficulties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Anytime seeking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purification/catharsis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Anytime eager to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confess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200" dirty="0" smtClean="0"/>
              <a:t>mage Source: </a:t>
            </a:r>
            <a:r>
              <a:rPr lang="en-US" altLang="zh-TW" sz="1200" dirty="0" smtClean="0">
                <a:hlinkClick r:id="rId2"/>
              </a:rPr>
              <a:t>http://m31507.edublogs.org/files/2010/01/</a:t>
            </a:r>
            <a:r>
              <a:rPr lang="zh-TW" altLang="en-US" sz="1200" dirty="0" smtClean="0">
                <a:hlinkClick r:id="rId2"/>
              </a:rPr>
              <a:t>拜拜</a:t>
            </a:r>
            <a:r>
              <a:rPr lang="en-US" altLang="zh-TW" sz="1200" dirty="0" smtClean="0">
                <a:hlinkClick r:id="rId2"/>
              </a:rPr>
              <a:t>1.jpg</a:t>
            </a:r>
            <a:r>
              <a:rPr lang="en-US" altLang="zh-TW" sz="1200" dirty="0" smtClean="0"/>
              <a:t> 				        </a:t>
            </a:r>
            <a:r>
              <a:rPr lang="en-US" altLang="zh-TW" sz="1200" dirty="0" smtClean="0">
                <a:hlinkClick r:id="rId3"/>
              </a:rPr>
              <a:t> http://alan0919.blogspot.com/2009/01/126_26.html</a:t>
            </a:r>
            <a:r>
              <a:rPr lang="en-US" altLang="zh-TW" sz="1600" dirty="0" smtClean="0"/>
              <a:t>		</a:t>
            </a:r>
          </a:p>
        </p:txBody>
      </p:sp>
      <p:pic>
        <p:nvPicPr>
          <p:cNvPr id="2052" name="圖片 3" descr="temple worship_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3096344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圖片 4" descr="DSC_00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6894">
            <a:off x="5434404" y="4146779"/>
            <a:ext cx="3494959" cy="2359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00034" y="428604"/>
          <a:ext cx="8229600" cy="60275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Dos</a:t>
                      </a:r>
                      <a:endParaRPr lang="zh-TW" alt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Don’ts</a:t>
                      </a:r>
                      <a:endParaRPr lang="zh-TW" alt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5313149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altLang="zh-TW" sz="2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BEFORE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Wash</a:t>
                      </a: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hands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altLang="zh-TW" sz="28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DURING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Hold a pietistic attitude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Hold the incense sticks upright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altLang="zh-TW" sz="28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AFTER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Fold the ghost paper into half piece by piece to show respect and sincerity when burning it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TW" sz="28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OFFERINGS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Should not be repeatedly used or eaten before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Avoid</a:t>
                      </a: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offerings like dog meat, eels or beef, etc.</a:t>
                      </a:r>
                      <a:endParaRPr lang="zh-TW" alt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TW" sz="2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OTHERS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 no</a:t>
                      </a: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 e</a:t>
                      </a: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nter a</a:t>
                      </a: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temple through the door in the middle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Female should not go worship when having the periods or are pregnant (Superstitions!)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圖片 4" descr="_INK_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643866" cy="501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072494" cy="134935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4800" b="1" dirty="0" smtClean="0">
                <a:solidFill>
                  <a:srgbClr val="FFC000"/>
                </a:solidFill>
              </a:rPr>
              <a:t>THE GODS ANSWERS:  DIVINATION BLOCKS</a:t>
            </a:r>
            <a:endParaRPr lang="zh-TW" sz="4800" b="1" dirty="0" smtClean="0">
              <a:solidFill>
                <a:srgbClr val="FFC000"/>
              </a:solidFill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9429720" cy="58170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Usage: Communication with the gods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Find two blocks in the block tray.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Hold both blocks in your closed hands.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State your name, date of birth, address and phrase your question in YES/NO fashion.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Toss the blocks onto the ground.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Read the answer given by the blocks.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Thank the temple god for sharing his/her wisdom.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Place the blocks back in the block tray.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600" dirty="0" smtClean="0">
                <a:solidFill>
                  <a:schemeClr val="bg1"/>
                </a:solidFill>
                <a:hlinkClick r:id="rId3"/>
              </a:rPr>
              <a:t>Text Source: </a:t>
            </a:r>
            <a:r>
              <a:rPr lang="en-US" altLang="zh-TW" sz="1600" i="1" dirty="0" smtClean="0">
                <a:solidFill>
                  <a:schemeClr val="bg1"/>
                </a:solidFill>
                <a:hlinkClick r:id="rId3"/>
              </a:rPr>
              <a:t>Taiwan A to Z The Essential Cultural Guide</a:t>
            </a:r>
            <a:r>
              <a:rPr lang="en-US" altLang="zh-TW" sz="1600" dirty="0" smtClean="0">
                <a:solidFill>
                  <a:schemeClr val="bg1"/>
                </a:solidFill>
                <a:hlinkClick r:id="rId3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600" dirty="0" smtClean="0">
                <a:solidFill>
                  <a:schemeClr val="bg1"/>
                </a:solidFill>
                <a:hlinkClick r:id="rId3"/>
              </a:rPr>
              <a:t>Image Source: http://no18wtp.blogspot.com/2010/05/inkbuei.html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pic>
        <p:nvPicPr>
          <p:cNvPr id="5" name="圖片 4" descr="_INK_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7" y="1071546"/>
            <a:ext cx="22859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HOW TO READ THEM?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sz="1400" dirty="0" smtClean="0"/>
          </a:p>
          <a:p>
            <a:pPr eaLnBrk="1" hangingPunct="1">
              <a:buFontTx/>
              <a:buNone/>
            </a:pPr>
            <a:endParaRPr lang="en-US" altLang="zh-TW" sz="1400" dirty="0" smtClean="0"/>
          </a:p>
          <a:p>
            <a:pPr eaLnBrk="1" hangingPunct="1">
              <a:buFontTx/>
              <a:buNone/>
            </a:pPr>
            <a:endParaRPr lang="en-US" altLang="zh-TW" sz="1400" dirty="0" smtClean="0"/>
          </a:p>
          <a:p>
            <a:pPr eaLnBrk="1" hangingPunct="1">
              <a:buFontTx/>
              <a:buNone/>
            </a:pPr>
            <a:endParaRPr lang="en-US" altLang="zh-TW" sz="1400" dirty="0" smtClean="0"/>
          </a:p>
          <a:p>
            <a:pPr eaLnBrk="1" hangingPunct="1">
              <a:buFontTx/>
              <a:buNone/>
            </a:pPr>
            <a:r>
              <a:rPr lang="en-US" altLang="zh-TW" sz="1400" dirty="0" smtClean="0"/>
              <a:t>Image source: http://www.ht.org.tw/religion/re7_1_2.htm</a:t>
            </a:r>
            <a:endParaRPr lang="zh-TW" altLang="en-US" sz="1400" dirty="0" smtClean="0"/>
          </a:p>
          <a:p>
            <a:pPr eaLnBrk="1" hangingPunct="1">
              <a:buFontTx/>
              <a:buNone/>
            </a:pPr>
            <a:endParaRPr lang="en-US" altLang="zh-TW" dirty="0" smtClean="0"/>
          </a:p>
        </p:txBody>
      </p:sp>
      <p:pic>
        <p:nvPicPr>
          <p:cNvPr id="4" name="圖片 3" descr="agenda_00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296519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agenda_002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680" y="1556792"/>
            <a:ext cx="28803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agenda_002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214818"/>
            <a:ext cx="334863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橢圓形圖說文字 7"/>
          <p:cNvSpPr/>
          <p:nvPr/>
        </p:nvSpPr>
        <p:spPr>
          <a:xfrm>
            <a:off x="3214688" y="1928813"/>
            <a:ext cx="2736850" cy="1657350"/>
          </a:xfrm>
          <a:prstGeom prst="wedgeEllipseCallout">
            <a:avLst>
              <a:gd name="adj1" fmla="val -46501"/>
              <a:gd name="adj2" fmla="val 5049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YES!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214282" y="4572008"/>
            <a:ext cx="2535237" cy="1584325"/>
          </a:xfrm>
          <a:prstGeom prst="wedgeEllipseCallout">
            <a:avLst>
              <a:gd name="adj1" fmla="val 73898"/>
              <a:gd name="adj2" fmla="val 428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Laughing Blocks</a:t>
            </a:r>
          </a:p>
        </p:txBody>
      </p:sp>
      <p:sp>
        <p:nvSpPr>
          <p:cNvPr id="10" name="橢圓形圖說文字 9"/>
          <p:cNvSpPr/>
          <p:nvPr/>
        </p:nvSpPr>
        <p:spPr>
          <a:xfrm rot="543369">
            <a:off x="6359525" y="4267200"/>
            <a:ext cx="2606675" cy="1597025"/>
          </a:xfrm>
          <a:prstGeom prst="wedgeEllipseCallout">
            <a:avLst>
              <a:gd name="adj1" fmla="val 3336"/>
              <a:gd name="adj2" fmla="val -6457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NO!</a:t>
            </a:r>
            <a:endParaRPr lang="zh-TW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Free Laugh Trac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3048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5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1"/>
          </p:nvPr>
        </p:nvSpPr>
        <p:spPr>
          <a:xfrm>
            <a:off x="0" y="214313"/>
            <a:ext cx="6357982" cy="66436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zh-TW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IT MEANS TO TAIWANESE--</a:t>
            </a:r>
            <a:endParaRPr lang="en-US" altLang="zh-TW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Group-orientation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Piety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Satisfaction: </a:t>
            </a:r>
            <a:r>
              <a:rPr lang="en-US" altLang="zh-TW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yuanman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圓滿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Frankness and simplicity of farmers’ characteristics and life in the early Taiwan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400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100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100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400" dirty="0" smtClean="0"/>
              <a:t>Image Source: http://sales.artlib.net.tw/work_detail.php?imgID=16346</a:t>
            </a:r>
          </a:p>
        </p:txBody>
      </p:sp>
      <p:pic>
        <p:nvPicPr>
          <p:cNvPr id="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2022" t="27445" r="50000" b="24704"/>
          <a:stretch>
            <a:fillRect/>
          </a:stretch>
        </p:blipFill>
        <p:spPr bwMode="auto">
          <a:xfrm>
            <a:off x="6357950" y="3879860"/>
            <a:ext cx="2786050" cy="297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000504"/>
            <a:ext cx="3857627" cy="2071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FORTUNE TELLING</a:t>
            </a:r>
          </a:p>
        </p:txBody>
      </p:sp>
      <p:sp>
        <p:nvSpPr>
          <p:cNvPr id="29699" name="矩形 6"/>
          <p:cNvSpPr>
            <a:spLocks noChangeArrowheads="1"/>
          </p:cNvSpPr>
          <p:nvPr/>
        </p:nvSpPr>
        <p:spPr bwMode="auto">
          <a:xfrm>
            <a:off x="2286000" y="6581775"/>
            <a:ext cx="685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 dirty="0" smtClean="0">
                <a:latin typeface="Calibri" pitchFamily="34" charset="0"/>
                <a:hlinkClick r:id="rId2"/>
              </a:rPr>
              <a:t>Image Source: http</a:t>
            </a:r>
            <a:r>
              <a:rPr kumimoji="0" lang="en-US" altLang="zh-TW" sz="1200" dirty="0">
                <a:latin typeface="Calibri" pitchFamily="34" charset="0"/>
                <a:hlinkClick r:id="rId2"/>
              </a:rPr>
              <a:t>://profile.ak.fbcdn.net/hprofile-ak-ash2/187949_202495266429193_2539735_n.jpg</a:t>
            </a:r>
            <a:endParaRPr kumimoji="0" lang="zh-TW" altLang="en-US" sz="1200" dirty="0">
              <a:latin typeface="Calibri" pitchFamily="34" charset="0"/>
            </a:endParaRPr>
          </a:p>
        </p:txBody>
      </p:sp>
      <p:pic>
        <p:nvPicPr>
          <p:cNvPr id="84996" name="Picture 4" descr="http://blog.udn.com/community/img/PSN_ARTICLE/m0226799654/f_3038216_1.jpg"/>
          <p:cNvPicPr>
            <a:picLocks noChangeAspect="1" noChangeArrowheads="1"/>
          </p:cNvPicPr>
          <p:nvPr/>
        </p:nvPicPr>
        <p:blipFill>
          <a:blip r:embed="rId3" cstate="print"/>
          <a:srcRect l="6955" t="9529" r="3622" b="11624"/>
          <a:stretch>
            <a:fillRect/>
          </a:stretch>
        </p:blipFill>
        <p:spPr bwMode="auto">
          <a:xfrm>
            <a:off x="4211960" y="1124744"/>
            <a:ext cx="4429156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8"/>
            <a:ext cx="33909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14620"/>
            <a:ext cx="25019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-214338"/>
            <a:ext cx="4786312" cy="3095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2800" dirty="0" smtClean="0">
              <a:latin typeface="+mj-lt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Bazi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八字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Fortune Telling Birds 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鳥掛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Tortoise Shell 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龜掛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"/>
              <a:defRPr/>
            </a:pPr>
            <a:endParaRPr lang="en-US" altLang="zh-TW" sz="2800" dirty="0" smtClean="0">
              <a:latin typeface="+mj-lt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"/>
              <a:defRPr/>
            </a:pPr>
            <a:endParaRPr lang="en-US" altLang="zh-TW" sz="2800" dirty="0" smtClean="0">
              <a:latin typeface="+mj-lt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"/>
              <a:defRPr/>
            </a:pPr>
            <a:endParaRPr lang="en-US" altLang="zh-TW" sz="2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3600" dirty="0" smtClean="0">
              <a:latin typeface="+mj-lt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6027003"/>
            <a:ext cx="5311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1200" dirty="0"/>
              <a:t>Ｉｍａｇｅ　ｓｏｕｒｃｅ：</a:t>
            </a:r>
          </a:p>
          <a:p>
            <a:r>
              <a:rPr lang="en-US" altLang="zh-TW" sz="1200" dirty="0">
                <a:solidFill>
                  <a:srgbClr val="EB0F63"/>
                </a:solidFill>
                <a:hlinkClick r:id="rId4"/>
              </a:rPr>
              <a:t>http://www.yesasia.com/global/</a:t>
            </a:r>
            <a:r>
              <a:rPr lang="zh-TW" altLang="en-US" sz="1200" dirty="0">
                <a:solidFill>
                  <a:srgbClr val="EB0F63"/>
                </a:solidFill>
                <a:hlinkClick r:id="rId4"/>
              </a:rPr>
              <a:t>點算八字貴賤</a:t>
            </a:r>
            <a:r>
              <a:rPr lang="en-US" altLang="zh-TW" sz="1200" dirty="0">
                <a:solidFill>
                  <a:srgbClr val="EB0F63"/>
                </a:solidFill>
                <a:hlinkClick r:id="rId4"/>
              </a:rPr>
              <a:t>/</a:t>
            </a:r>
            <a:r>
              <a:rPr lang="en-US" altLang="zh-TW" sz="1200" dirty="0" smtClean="0">
                <a:solidFill>
                  <a:srgbClr val="EB0F63"/>
                </a:solidFill>
                <a:hlinkClick r:id="rId4"/>
              </a:rPr>
              <a:t>1011415963-0-0-0-zh_TW/info.html</a:t>
            </a:r>
            <a:endParaRPr lang="en-US" altLang="zh-TW" sz="1200" dirty="0" smtClean="0">
              <a:solidFill>
                <a:srgbClr val="EB0F63"/>
              </a:solidFill>
            </a:endParaRPr>
          </a:p>
          <a:p>
            <a:r>
              <a:rPr lang="en-US" altLang="zh-TW" sz="1200" dirty="0" smtClean="0">
                <a:solidFill>
                  <a:srgbClr val="EB0F63"/>
                </a:solidFill>
                <a:hlinkClick r:id="rId5"/>
              </a:rPr>
              <a:t>http://www.1stdibs.com/furniture_item_detail.php?id=269377</a:t>
            </a:r>
            <a:endParaRPr lang="en-US" altLang="zh-TW" sz="1200" dirty="0" smtClean="0">
              <a:solidFill>
                <a:srgbClr val="EB0F63"/>
              </a:solidFill>
            </a:endParaRPr>
          </a:p>
          <a:p>
            <a:r>
              <a:rPr lang="en-US" altLang="zh-TW" sz="1200" dirty="0" smtClean="0">
                <a:solidFill>
                  <a:srgbClr val="EB0F63"/>
                </a:solidFill>
                <a:hlinkClick r:id="rId6"/>
              </a:rPr>
              <a:t>http://mag.udn.com/mag/happylife/storypage.jsp?f_ART_ID=71677</a:t>
            </a:r>
            <a:endParaRPr lang="en-US" altLang="zh-TW" sz="1200" dirty="0" smtClean="0">
              <a:solidFill>
                <a:srgbClr val="EB0F63"/>
              </a:solidFill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71810"/>
            <a:ext cx="284321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500042"/>
            <a:ext cx="6357982" cy="5679146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428625" y="357188"/>
            <a:ext cx="542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文鼎粗行楷" pitchFamily="49" charset="-120"/>
              </a:rPr>
              <a:t>FACE READING </a:t>
            </a:r>
            <a:r>
              <a:rPr kumimoji="0"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文鼎粗隸" pitchFamily="49" charset="-120"/>
              </a:rPr>
              <a:t>(</a:t>
            </a: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文鼎粗隸" pitchFamily="49" charset="-120"/>
              </a:rPr>
              <a:t>面相</a:t>
            </a:r>
            <a:r>
              <a:rPr kumimoji="0"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文鼎粗隸" pitchFamily="49" charset="-120"/>
              </a:rPr>
              <a:t>)</a:t>
            </a: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文鼎粗隸" pitchFamily="49" charset="-12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50223"/>
            <a:ext cx="8001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latin typeface="Adobe Garamond Pro" pitchFamily="18" charset="0"/>
              </a:rPr>
              <a:t>Image source: </a:t>
            </a:r>
            <a:r>
              <a:rPr lang="en-US" altLang="zh-TW" sz="1400" dirty="0" smtClean="0">
                <a:solidFill>
                  <a:srgbClr val="EB0F63"/>
                </a:solidFill>
                <a:latin typeface="Adobe Garamond Pro" pitchFamily="18" charset="0"/>
                <a:hlinkClick r:id="rId3"/>
              </a:rPr>
              <a:t>http</a:t>
            </a:r>
            <a:r>
              <a:rPr lang="en-US" altLang="zh-TW" sz="1400" dirty="0">
                <a:solidFill>
                  <a:srgbClr val="EB0F63"/>
                </a:solidFill>
                <a:latin typeface="Adobe Garamond Pro" pitchFamily="18" charset="0"/>
                <a:hlinkClick r:id="rId3"/>
              </a:rPr>
              <a:t>://</a:t>
            </a:r>
            <a:r>
              <a:rPr lang="en-US" altLang="zh-TW" sz="1400" dirty="0" smtClean="0">
                <a:solidFill>
                  <a:srgbClr val="EB0F63"/>
                </a:solidFill>
                <a:latin typeface="Adobe Garamond Pro" pitchFamily="18" charset="0"/>
                <a:hlinkClick r:id="rId3"/>
              </a:rPr>
              <a:t>www.nipic.com/show/3/66/4de7821eefe392c0.html</a:t>
            </a:r>
            <a:endParaRPr lang="en-US" altLang="zh-TW" sz="1400" dirty="0" smtClean="0">
              <a:solidFill>
                <a:srgbClr val="EB0F63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4210758" cy="499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69" name="內容版面配置區 2"/>
          <p:cNvSpPr>
            <a:spLocks noGrp="1"/>
          </p:cNvSpPr>
          <p:nvPr>
            <p:ph idx="1"/>
          </p:nvPr>
        </p:nvSpPr>
        <p:spPr>
          <a:xfrm>
            <a:off x="0" y="6465867"/>
            <a:ext cx="8229600" cy="39213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zh-TW" sz="1600" dirty="0" smtClean="0"/>
              <a:t>Image Source: </a:t>
            </a:r>
            <a:r>
              <a:rPr lang="en-US" altLang="zh-TW" sz="1600" dirty="0" smtClean="0">
                <a:solidFill>
                  <a:srgbClr val="EB0F63"/>
                </a:solidFill>
                <a:hlinkClick r:id="rId3"/>
              </a:rPr>
              <a:t>http://members.hknet.com/~chius/palm/hand.htm</a:t>
            </a:r>
            <a:endParaRPr lang="en-US" altLang="zh-TW" sz="1600" dirty="0" smtClean="0">
              <a:solidFill>
                <a:srgbClr val="EB0F63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14414" y="500042"/>
            <a:ext cx="535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PALM READING </a:t>
            </a:r>
            <a:r>
              <a:rPr kumimoji="0"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文鼎粗行楷" pitchFamily="49" charset="-120"/>
              </a:rPr>
              <a:t>(</a:t>
            </a: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文鼎粗行楷" pitchFamily="49" charset="-120"/>
              </a:rPr>
              <a:t>手相</a:t>
            </a:r>
            <a:r>
              <a:rPr kumimoji="0"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文鼎粗行楷" pitchFamily="49" charset="-120"/>
              </a:rPr>
              <a:t>)</a:t>
            </a: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文鼎粗行楷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3421062" cy="354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859" y="226004"/>
            <a:ext cx="7536621" cy="99830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 smtClean="0">
                <a:solidFill>
                  <a:srgbClr val="FFC000"/>
                </a:solidFill>
              </a:rPr>
              <a:t>Taiwanese people go to a fortune teller to ask for….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00174"/>
            <a:ext cx="8120063" cy="337344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Understanding of their fates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Advice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Answers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Guidance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357562"/>
            <a:ext cx="3857620" cy="400526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0" y="6248602"/>
            <a:ext cx="621507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Image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TW" sz="1400" dirty="0" err="1" smtClean="0">
                <a:hlinkClick r:id="rId4"/>
              </a:rPr>
              <a:t>http</a:t>
            </a:r>
            <a:r>
              <a:rPr lang="en-US" altLang="zh-TW" sz="1400" dirty="0" smtClean="0">
                <a:hlinkClick r:id="rId4"/>
              </a:rPr>
              <a:t>://www.ahaw-43.com/post/195.html</a:t>
            </a:r>
            <a:endParaRPr lang="en-US" altLang="zh-TW" sz="1400" dirty="0" smtClean="0"/>
          </a:p>
          <a:p>
            <a:pPr>
              <a:lnSpc>
                <a:spcPct val="120000"/>
              </a:lnSpc>
            </a:pPr>
            <a:r>
              <a:rPr lang="en-US" altLang="zh-TW" sz="1400" dirty="0" smtClean="0">
                <a:hlinkClick r:id="rId5"/>
              </a:rPr>
              <a:t>http://news.xinhuanet.com/edu/2006-05/23/content_4587179.htm</a:t>
            </a:r>
            <a:endParaRPr lang="en-US" altLang="zh-TW" sz="1400" dirty="0" smtClean="0"/>
          </a:p>
        </p:txBody>
      </p:sp>
      <p:sp>
        <p:nvSpPr>
          <p:cNvPr id="7" name="矩形 6"/>
          <p:cNvSpPr/>
          <p:nvPr/>
        </p:nvSpPr>
        <p:spPr>
          <a:xfrm>
            <a:off x="0" y="5929330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6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6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6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508746" y="187934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PERSONAL PROFILE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211638" y="1354138"/>
            <a:ext cx="4932362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Name- Joey Hsu(52)</a:t>
            </a:r>
          </a:p>
          <a:p>
            <a:pPr>
              <a:defRPr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PhD of Culture Studies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CEO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zh-TW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J’s Culture Studio</a:t>
            </a:r>
          </a:p>
          <a:p>
            <a:pPr>
              <a:defRPr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Specialty-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Cultural Events &amp; Promoting Taiwanese cultural significance</a:t>
            </a:r>
          </a:p>
          <a:p>
            <a:pPr>
              <a:defRPr/>
            </a:pPr>
            <a:endParaRPr lang="zh-TW" altLang="en-US" dirty="0"/>
          </a:p>
        </p:txBody>
      </p:sp>
      <p:pic>
        <p:nvPicPr>
          <p:cNvPr id="5" name="Picture 7" descr="http://a6.sphotos.ak.fbcdn.net/hphotos-ak-ash4/296657_313337412014871_100000158452943_1470434_1175097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696898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290"/>
            <a:ext cx="8961438" cy="928688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Fortune Telling 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V.S</a:t>
            </a: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21484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14282" y="1071546"/>
            <a:ext cx="33575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en-US" altLang="zh-TW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Astrology</a:t>
            </a:r>
            <a:endParaRPr kumimoji="0" lang="zh-TW" altLang="en-US" sz="4000" dirty="0">
              <a:latin typeface="+mj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1934" y="1071546"/>
            <a:ext cx="4786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en-US" altLang="zh-TW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Tarot card reading</a:t>
            </a:r>
            <a:endParaRPr kumimoji="0" lang="zh-TW" altLang="en-US" sz="4000" dirty="0">
              <a:latin typeface="+mj-lt"/>
              <a:ea typeface="+mn-ea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6143644"/>
            <a:ext cx="5752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/>
              <a:t>Image Source: </a:t>
            </a:r>
            <a:r>
              <a:rPr lang="en-US" altLang="zh-TW" dirty="0" smtClean="0">
                <a:solidFill>
                  <a:srgbClr val="EB0F63"/>
                </a:solidFill>
                <a:hlinkClick r:id="rId3"/>
              </a:rPr>
              <a:t>http</a:t>
            </a:r>
            <a:r>
              <a:rPr lang="en-US" altLang="zh-TW" dirty="0">
                <a:solidFill>
                  <a:srgbClr val="EB0F63"/>
                </a:solidFill>
                <a:hlinkClick r:id="rId3"/>
              </a:rPr>
              <a:t>://</a:t>
            </a:r>
            <a:r>
              <a:rPr lang="en-US" altLang="zh-TW" dirty="0" smtClean="0">
                <a:solidFill>
                  <a:srgbClr val="EB0F63"/>
                </a:solidFill>
                <a:hlinkClick r:id="rId3"/>
              </a:rPr>
              <a:t>forastrologyzone.com/astrology-zone-2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EB0F63"/>
                </a:solidFill>
                <a:hlinkClick r:id="rId4"/>
              </a:rPr>
              <a:t>http://www.silvermoontarotcards.co.uk/</a:t>
            </a:r>
            <a:endParaRPr lang="en-US" altLang="zh-TW" dirty="0" smtClean="0"/>
          </a:p>
          <a:p>
            <a:endParaRPr lang="en-US" altLang="zh-TW" dirty="0" smtClean="0">
              <a:solidFill>
                <a:srgbClr val="EB0F63"/>
              </a:solidFill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71678"/>
            <a:ext cx="40560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736"/>
            <a:ext cx="4570413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826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smtClean="0">
                <a:solidFill>
                  <a:srgbClr val="FFC000"/>
                </a:solidFill>
              </a:rPr>
              <a:t>Cultural Significance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14500"/>
            <a:ext cx="3821113" cy="3659188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Seeking &amp;  following directions of the “authorities” (teachers, parents, the elderly, etc.)</a:t>
            </a:r>
          </a:p>
          <a:p>
            <a:pPr eaLnBrk="1" hangingPunct="1"/>
            <a:r>
              <a:rPr lang="en-US" altLang="zh-TW" sz="2800" dirty="0" smtClean="0"/>
              <a:t>Possibilities in changing  one’s fortune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6534834"/>
            <a:ext cx="7748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dirty="0" smtClean="0"/>
              <a:t>Image Source: </a:t>
            </a:r>
            <a:r>
              <a:rPr lang="en-US" altLang="zh-TW" dirty="0" smtClean="0">
                <a:solidFill>
                  <a:srgbClr val="EB0F63"/>
                </a:solidFill>
                <a:hlinkClick r:id="rId4"/>
              </a:rPr>
              <a:t>http</a:t>
            </a:r>
            <a:r>
              <a:rPr lang="en-US" altLang="zh-TW" dirty="0">
                <a:solidFill>
                  <a:srgbClr val="EB0F63"/>
                </a:solidFill>
                <a:hlinkClick r:id="rId4"/>
              </a:rPr>
              <a:t>://</a:t>
            </a:r>
            <a:r>
              <a:rPr lang="en-US" altLang="zh-TW" dirty="0" smtClean="0">
                <a:solidFill>
                  <a:srgbClr val="EB0F63"/>
                </a:solidFill>
                <a:hlinkClick r:id="rId4"/>
              </a:rPr>
              <a:t>ohsanny.pixnet.net/blog/post/26522253</a:t>
            </a:r>
            <a:endParaRPr lang="en-US" altLang="zh-TW" dirty="0" smtClean="0">
              <a:solidFill>
                <a:srgbClr val="EB0F63"/>
              </a:solidFill>
            </a:endParaRPr>
          </a:p>
          <a:p>
            <a:endParaRPr lang="zh-TW" altLang="en-US" dirty="0">
              <a:solidFill>
                <a:srgbClr val="EB0F63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215082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5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5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5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72518" cy="11540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DIFFERENT WAYS OF GIFTS GIVING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Comparison</a:t>
            </a:r>
          </a:p>
          <a:p>
            <a:pPr eaLnBrk="1" hangingPunct="1">
              <a:buFontTx/>
              <a:buNone/>
            </a:pPr>
            <a:r>
              <a:rPr lang="en-US" altLang="zh-TW" b="1" dirty="0" smtClean="0"/>
              <a:t>West:</a:t>
            </a:r>
            <a:r>
              <a:rPr lang="en-US" altLang="zh-TW" dirty="0" smtClean="0"/>
              <a:t> </a:t>
            </a:r>
            <a:r>
              <a:rPr lang="en-US" altLang="zh-TW" dirty="0" smtClean="0">
                <a:hlinkClick r:id="rId2"/>
              </a:rPr>
              <a:t>http://www.gifts.com/ideas/wedding</a:t>
            </a:r>
            <a:endParaRPr lang="en-US" altLang="zh-TW" dirty="0" smtClean="0"/>
          </a:p>
          <a:p>
            <a:pPr eaLnBrk="1" hangingPunct="1">
              <a:buFontTx/>
              <a:buNone/>
            </a:pPr>
            <a:r>
              <a:rPr lang="en-US" altLang="zh-TW" b="1" dirty="0" smtClean="0"/>
              <a:t>Taiwan:</a:t>
            </a:r>
            <a:r>
              <a:rPr lang="en-US" altLang="zh-TW" dirty="0" smtClean="0"/>
              <a:t> </a:t>
            </a:r>
          </a:p>
          <a:p>
            <a:pPr eaLnBrk="1" hangingPunct="1">
              <a:buFontTx/>
              <a:buNone/>
            </a:pPr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sz="1400" dirty="0" smtClean="0"/>
          </a:p>
          <a:p>
            <a:pPr eaLnBrk="1" hangingPunct="1">
              <a:buFontTx/>
              <a:buNone/>
            </a:pPr>
            <a:endParaRPr lang="en-US" altLang="zh-TW" sz="1400" dirty="0" smtClean="0"/>
          </a:p>
          <a:p>
            <a:pPr eaLnBrk="1" hangingPunct="1">
              <a:buFontTx/>
              <a:buNone/>
            </a:pPr>
            <a:r>
              <a:rPr lang="en-US" altLang="zh-TW" sz="1400" dirty="0" smtClean="0"/>
              <a:t>Image </a:t>
            </a:r>
            <a:r>
              <a:rPr lang="en-US" altLang="zh-TW" sz="1400" dirty="0" smtClean="0"/>
              <a:t>Source: http://</a:t>
            </a:r>
            <a:r>
              <a:rPr lang="en-US" altLang="zh-TW" sz="1400" dirty="0" smtClean="0"/>
              <a:t>b0.rimg.tw/elle329/402c53aa.jpg</a:t>
            </a:r>
            <a:endParaRPr lang="en-US" altLang="zh-TW" sz="1400" dirty="0" smtClean="0"/>
          </a:p>
        </p:txBody>
      </p:sp>
      <p:pic>
        <p:nvPicPr>
          <p:cNvPr id="5" name="圖片 4" descr="402c53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14686"/>
            <a:ext cx="3408897" cy="3643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RED ENVELOPES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to give red envelopes?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Celebration of a new-born baby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Promotion / New Operation of Business 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Celebration of someone buying a new house/apartment 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Wedding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Birthday Party esp. the seniors’</a:t>
            </a:r>
            <a:endParaRPr lang="zh-TW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Chinese New Year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Moment to show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gratitude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apology</a:t>
            </a:r>
            <a:endParaRPr lang="zh-TW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Visiting invalids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hlinkClick r:id="rId3"/>
              </a:rPr>
              <a:t>Text Source: </a:t>
            </a:r>
            <a:r>
              <a:rPr lang="en-US" altLang="zh-TW" sz="1400" i="1" dirty="0" smtClean="0">
                <a:hlinkClick r:id="rId3"/>
              </a:rPr>
              <a:t>Taiwan A to Z The Essential Cultural Guide</a:t>
            </a:r>
            <a:endParaRPr lang="en-US" altLang="zh-TW" sz="1400" i="1" dirty="0" smtClean="0"/>
          </a:p>
          <a:p>
            <a:pPr lvl="1" eaLnBrk="1" hangingPunct="1">
              <a:buFontTx/>
              <a:buNone/>
            </a:pPr>
            <a:r>
              <a:rPr lang="en-US" altLang="zh-TW" sz="1400" dirty="0" smtClean="0"/>
              <a:t>Image Source: </a:t>
            </a:r>
            <a:r>
              <a:rPr lang="en-US" altLang="zh-TW" sz="1400" dirty="0" smtClean="0">
                <a:hlinkClick r:id="rId4"/>
              </a:rPr>
              <a:t>http://www.pcstore.com.tw/tzecheng/M07683762.htm</a:t>
            </a:r>
            <a:r>
              <a:rPr lang="en-US" altLang="zh-TW" sz="1400" dirty="0" smtClean="0"/>
              <a:t> </a:t>
            </a:r>
          </a:p>
          <a:p>
            <a:pPr lvl="1" eaLnBrk="1" hangingPunct="1">
              <a:buFontTx/>
              <a:buNone/>
            </a:pPr>
            <a:endParaRPr lang="en-US" altLang="zh-TW" sz="1400" i="1" dirty="0" smtClean="0"/>
          </a:p>
          <a:p>
            <a:pPr lvl="1" eaLnBrk="1" hangingPunct="1">
              <a:buFontTx/>
              <a:buNone/>
            </a:pPr>
            <a:endParaRPr lang="zh-TW" altLang="en-US" sz="1400" dirty="0" smtClean="0"/>
          </a:p>
          <a:p>
            <a:pPr lvl="1" eaLnBrk="1" hangingPunct="1">
              <a:buFontTx/>
              <a:buNone/>
            </a:pPr>
            <a:endParaRPr lang="zh-TW" altLang="zh-TW" dirty="0" smtClean="0"/>
          </a:p>
          <a:p>
            <a:pPr lvl="1" eaLnBrk="1" hangingPunct="1">
              <a:buFont typeface="Wingdings" pitchFamily="2" charset="2"/>
              <a:buChar char="ü"/>
            </a:pPr>
            <a:endParaRPr lang="en-US" altLang="zh-TW" dirty="0" smtClean="0"/>
          </a:p>
          <a:p>
            <a:pPr lvl="1" eaLnBrk="1" hangingPunct="1">
              <a:buFont typeface="Wingdings" pitchFamily="2" charset="2"/>
              <a:buChar char="ü"/>
            </a:pPr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4" name="圖片 3" descr="M07683762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500042"/>
            <a:ext cx="1944687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標題 4"/>
          <p:cNvSpPr>
            <a:spLocks noGrp="1"/>
          </p:cNvSpPr>
          <p:nvPr>
            <p:ph type="title"/>
          </p:nvPr>
        </p:nvSpPr>
        <p:spPr>
          <a:xfrm>
            <a:off x="714348" y="0"/>
            <a:ext cx="70723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Please remember…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14313" y="1214438"/>
          <a:ext cx="8785226" cy="52730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92613"/>
                <a:gridCol w="4392613"/>
              </a:tblGrid>
              <a:tr h="675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Dos</a:t>
                      </a:r>
                      <a:endParaRPr lang="zh-TW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Don’ts</a:t>
                      </a:r>
                      <a:endParaRPr lang="zh-TW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3" marR="91443" marT="45718" marB="45718"/>
                </a:tc>
              </a:tr>
              <a:tr h="451080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altLang="zh-TW" sz="2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NUMBERS</a:t>
                      </a:r>
                      <a:r>
                        <a:rPr lang="en-US" altLang="zh-TW" sz="28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/AMOUNT</a:t>
                      </a:r>
                      <a:endParaRPr lang="en-US" altLang="zh-TW" sz="28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Give even numbers of amount in </a:t>
                      </a:r>
                      <a:r>
                        <a:rPr lang="en-US" altLang="zh-TW" sz="2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hongbao</a:t>
                      </a:r>
                      <a:endParaRPr lang="en-US" altLang="zh-TW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   e.g. 200, 600,</a:t>
                      </a: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1000, 1600, 2000, 2200, 2600, 3000, 3200, 3600, 6000, 6600, etc.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Give the proper amount based on the “</a:t>
                      </a:r>
                      <a:r>
                        <a:rPr lang="en-US" altLang="zh-TW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guanxi</a:t>
                      </a: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.”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TW" sz="28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COLOR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Use RED envelopes only instead of other colors.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zh-TW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NUMBERS</a:t>
                      </a:r>
                      <a:r>
                        <a:rPr lang="en-US" altLang="zh-TW" sz="28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/AMOUNT</a:t>
                      </a:r>
                      <a:endParaRPr lang="en-US" altLang="zh-TW" sz="28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Never</a:t>
                      </a: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give odd numbers of amount in </a:t>
                      </a:r>
                      <a:r>
                        <a:rPr lang="en-US" altLang="zh-TW" sz="24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hongbao</a:t>
                      </a:r>
                      <a:endParaRPr lang="en-US" altLang="zh-TW" sz="2400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   e.g. 300, 500, 700, etc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Never give amount in multiples of four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TW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   e.g. 400, 1400, 2400, etc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3" marR="91443" marT="45718" marB="45718"/>
                </a:tc>
              </a:tr>
            </a:tbl>
          </a:graphicData>
        </a:graphic>
      </p:graphicFrame>
      <p:sp>
        <p:nvSpPr>
          <p:cNvPr id="36878" name="矩形 4"/>
          <p:cNvSpPr>
            <a:spLocks noChangeArrowheads="1"/>
          </p:cNvSpPr>
          <p:nvPr/>
        </p:nvSpPr>
        <p:spPr bwMode="auto">
          <a:xfrm>
            <a:off x="0" y="6488113"/>
            <a:ext cx="691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hlinkClick r:id="rId2"/>
              </a:rPr>
              <a:t>Text Source: </a:t>
            </a:r>
            <a:r>
              <a:rPr lang="en-US" altLang="zh-TW" i="1">
                <a:hlinkClick r:id="rId2"/>
              </a:rPr>
              <a:t>Taiwan A to Z The Essential Cultural Guide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Red Envelopes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Cultural Significance and Value Lying Behind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Harmony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Face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Auspiciousness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400" dirty="0" smtClean="0"/>
              <a:t>Image Source: http://www.pcstore.com.tw/tzecheng/M07683762.htm</a:t>
            </a:r>
          </a:p>
        </p:txBody>
      </p:sp>
      <p:pic>
        <p:nvPicPr>
          <p:cNvPr id="4" name="圖片 3" descr="M07683762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500306"/>
            <a:ext cx="3929066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文字方塊 10"/>
          <p:cNvSpPr txBox="1">
            <a:spLocks noChangeArrowheads="1"/>
          </p:cNvSpPr>
          <p:nvPr/>
        </p:nvSpPr>
        <p:spPr bwMode="auto">
          <a:xfrm>
            <a:off x="357188" y="285750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ea typeface="新細明體" charset="-120"/>
              </a:rPr>
              <a:t>The time of Joey’s life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/>
              <a:ea typeface="新細明體" charset="-120"/>
            </a:endParaRPr>
          </a:p>
        </p:txBody>
      </p:sp>
      <p:sp>
        <p:nvSpPr>
          <p:cNvPr id="15365" name="文字方塊 16"/>
          <p:cNvSpPr txBox="1">
            <a:spLocks noChangeArrowheads="1"/>
          </p:cNvSpPr>
          <p:nvPr/>
        </p:nvSpPr>
        <p:spPr bwMode="auto">
          <a:xfrm>
            <a:off x="369888" y="2386013"/>
            <a:ext cx="31337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</a:rPr>
              <a:t>Birth</a:t>
            </a:r>
          </a:p>
          <a:p>
            <a:pPr>
              <a:buFont typeface="Wingdings" pitchFamily="2" charset="2"/>
              <a:buChar char="p"/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hlinkClick r:id="" action="ppaction://hlinkshowjump?jump=nextslide"/>
              </a:rPr>
              <a:t>Naming</a:t>
            </a:r>
            <a:endParaRPr lang="en-US" altLang="zh-TW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</a:rPr>
              <a:t> </a:t>
            </a:r>
            <a:r>
              <a:rPr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</a:rPr>
              <a:t> </a:t>
            </a:r>
            <a:r>
              <a:rPr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hlinkClick r:id="rId2" action="ppaction://hlinksldjump"/>
              </a:rPr>
              <a:t>Zuo </a:t>
            </a:r>
            <a:r>
              <a:rPr lang="en-US" altLang="zh-TW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hlinkClick r:id="rId2" action="ppaction://hlinksldjump"/>
              </a:rPr>
              <a:t>Yuezi</a:t>
            </a:r>
            <a:endParaRPr lang="en-US" altLang="zh-TW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</a:rPr>
              <a:t>  </a:t>
            </a:r>
            <a:r>
              <a:rPr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hlinkClick r:id="rId3" action="ppaction://hlinksldjump"/>
              </a:rPr>
              <a:t>Man </a:t>
            </a:r>
            <a:r>
              <a:rPr lang="en-US" altLang="zh-TW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hlinkClick r:id="rId3" action="ppaction://hlinksldjump"/>
              </a:rPr>
              <a:t>Yue</a:t>
            </a:r>
            <a:endParaRPr lang="zh-TW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85720" y="1785926"/>
            <a:ext cx="8616148" cy="744602"/>
          </a:xfrm>
          <a:prstGeom prst="stripedRightArrow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When naming the baby…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0034" y="2214554"/>
          <a:ext cx="8286750" cy="41452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28"/>
                <a:gridCol w="4286222"/>
              </a:tblGrid>
              <a:tr h="639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Dos 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Don’ts</a:t>
                      </a:r>
                    </a:p>
                  </a:txBody>
                  <a:tcPr marL="91439" marR="91439" marT="45712" marB="45712"/>
                </a:tc>
              </a:tr>
              <a:tr h="3363714">
                <a:tc>
                  <a:txBody>
                    <a:bodyPr/>
                    <a:lstStyle/>
                    <a:p>
                      <a:pPr lvl="0" algn="l" eaLnBrk="1" hangingPunct="1">
                        <a:buFont typeface="Arial" pitchFamily="34" charset="0"/>
                        <a:buNone/>
                      </a:pPr>
                      <a:r>
                        <a:rPr lang="en-US" altLang="zh-TW" sz="3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Consider…</a:t>
                      </a:r>
                    </a:p>
                    <a:p>
                      <a:pPr lvl="0" eaLnBrk="1" hangingPunct="1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the baby’s Eight Characters</a:t>
                      </a:r>
                    </a:p>
                    <a:p>
                      <a:pPr lvl="0" eaLnBrk="1" hangingPunct="1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the basic Five elements.</a:t>
                      </a:r>
                    </a:p>
                    <a:p>
                      <a:pPr lvl="0" eaLnBrk="1" hangingPunct="1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the total number of</a:t>
                      </a: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strokes in the name</a:t>
                      </a:r>
                    </a:p>
                    <a:p>
                      <a:pPr lvl="0" eaLnBrk="1" hangingPunct="1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Sound and rhythm</a:t>
                      </a:r>
                    </a:p>
                    <a:p>
                      <a:endParaRPr lang="zh-TW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lvl="0" eaLnBrk="1" hangingPunct="1"/>
                      <a:r>
                        <a:rPr lang="en-US" altLang="zh-TW" sz="3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Try to avoid…</a:t>
                      </a:r>
                    </a:p>
                    <a:p>
                      <a:pPr lvl="0" eaLnBrk="1" hangingPunct="1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name after an elder member in the family</a:t>
                      </a:r>
                    </a:p>
                    <a:p>
                      <a:pPr lvl="0" eaLnBrk="1" hangingPunct="1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puns. </a:t>
                      </a:r>
                    </a:p>
                    <a:p>
                      <a:pPr lvl="0" eaLnBrk="1" hangingPunct="1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words that are hard to be pronounced</a:t>
                      </a:r>
                    </a:p>
                    <a:p>
                      <a:endParaRPr lang="zh-TW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2" marB="45712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6488668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2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Why should we care?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214313" y="1571625"/>
            <a:ext cx="6072187" cy="5000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Each word can be effective.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Balance between the five elements can lead to a better life.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Sharing the same word with  an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elder member of the family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considered offensive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5" name="Picture 7" descr="http://www.life-guide.com.tw/images0929/35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645" y="3643314"/>
            <a:ext cx="2989355" cy="286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7" name="矩形 5"/>
          <p:cNvSpPr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smtClean="0"/>
              <a:t>Image Source: </a:t>
            </a:r>
            <a:r>
              <a:rPr lang="en-US" altLang="zh-TW" sz="1200" dirty="0" smtClean="0">
                <a:hlinkClick r:id="rId4"/>
              </a:rPr>
              <a:t>http</a:t>
            </a:r>
            <a:r>
              <a:rPr lang="en-US" altLang="zh-TW" sz="1200" dirty="0">
                <a:hlinkClick r:id="rId4"/>
              </a:rPr>
              <a:t>://www.life-guide.com.tw/images0929/350.jpg</a:t>
            </a:r>
            <a:endParaRPr lang="zh-TW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0" y="6286520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5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5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5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78621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Zuo </a:t>
            </a:r>
            <a:r>
              <a:rPr lang="en-US" altLang="zh-TW" sz="6000" b="1" dirty="0" err="1" smtClean="0">
                <a:solidFill>
                  <a:srgbClr val="FFC000"/>
                </a:solidFill>
              </a:rPr>
              <a:t>Yuezi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251520" y="2564905"/>
            <a:ext cx="8568952" cy="37216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Meaning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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Doing the month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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Help the mother  to recover from delivery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 to go?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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home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"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Private Zuo </a:t>
            </a:r>
            <a:r>
              <a:rPr lang="en-US" altLang="zh-TW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Yuezi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Center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488668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2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TODAY’S SHARING…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important moments in my life.</a:t>
            </a:r>
          </a:p>
          <a:p>
            <a:pPr>
              <a:defRPr/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must-known cultural traditions and taboos</a:t>
            </a:r>
          </a:p>
          <a:p>
            <a:pPr>
              <a:defRPr/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Comparison </a:t>
            </a:r>
          </a:p>
          <a:p>
            <a:pPr>
              <a:defRPr/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Values and cultural meanings behind the traditions</a:t>
            </a:r>
          </a:p>
          <a:p>
            <a:pPr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Within that very month…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9297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5506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Dos</a:t>
                      </a:r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Don’ts</a:t>
                      </a:r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5" marB="45715"/>
                </a:tc>
              </a:tr>
              <a:tr h="428963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Nothing</a:t>
                      </a: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except lying in bed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Eat food that are considered “hot”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Drink medicine beverage made of Chinese herbs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Rest,</a:t>
                      </a: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rest, and rest…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Warm towel bath.</a:t>
                      </a:r>
                      <a:endParaRPr lang="zh-TW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Cold or icy drinks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“Cold” food, raw food,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Be exposed to the wind.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Get</a:t>
                      </a: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tired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altLang="zh-TW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Baths, showers, washing hair…</a:t>
                      </a:r>
                      <a:endParaRPr lang="en-US" altLang="zh-TW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5" marB="45715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0" y="6488668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2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>
              <a:solidFill>
                <a:schemeClr val="accent4"/>
              </a:solidFill>
            </a:endParaRPr>
          </a:p>
        </p:txBody>
      </p:sp>
      <p:sp>
        <p:nvSpPr>
          <p:cNvPr id="47107" name="矩形 3"/>
          <p:cNvSpPr>
            <a:spLocks noChangeArrowheads="1"/>
          </p:cNvSpPr>
          <p:nvPr/>
        </p:nvSpPr>
        <p:spPr bwMode="auto">
          <a:xfrm>
            <a:off x="0" y="6581001"/>
            <a:ext cx="42148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Image Source: </a:t>
            </a:r>
            <a:r>
              <a:rPr lang="en-US" altLang="zh-TW" sz="1200" dirty="0" smtClean="0">
                <a:hlinkClick r:id="rId2"/>
              </a:rPr>
              <a:t>http</a:t>
            </a:r>
            <a:r>
              <a:rPr lang="en-US" altLang="zh-TW" sz="1200" dirty="0">
                <a:hlinkClick r:id="rId2"/>
              </a:rPr>
              <a:t>://www.idovideo.org/img/wegomoonrest.jpg</a:t>
            </a:r>
            <a:endParaRPr lang="zh-TW" altLang="en-US" sz="1200" dirty="0"/>
          </a:p>
        </p:txBody>
      </p:sp>
      <p:pic>
        <p:nvPicPr>
          <p:cNvPr id="82946" name="Picture 2" descr="http://www.idovideo.org/img/wegomoon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903775" cy="46434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WHY???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5000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old times, women died easily after giving birth.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balance between </a:t>
            </a: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yin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yan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g, hot and cold.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with a healthy body can a woman produce MORE CHILDREN!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＞形箭號 4">
            <a:hlinkClick r:id="rId2" action="ppaction://hlinksldjump"/>
          </p:cNvPr>
          <p:cNvSpPr/>
          <p:nvPr/>
        </p:nvSpPr>
        <p:spPr>
          <a:xfrm>
            <a:off x="8358214" y="6429396"/>
            <a:ext cx="785786" cy="428604"/>
          </a:xfrm>
          <a:prstGeom prst="chevron">
            <a:avLst>
              <a:gd name="adj" fmla="val 92257"/>
            </a:avLst>
          </a:prstGeom>
          <a:solidFill>
            <a:schemeClr val="tx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88668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3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385765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MAN YUE</a:t>
            </a:r>
            <a:endParaRPr lang="zh-TW" sz="6000" b="1" dirty="0" smtClean="0">
              <a:solidFill>
                <a:srgbClr val="FFC000"/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Meaning </a:t>
            </a:r>
          </a:p>
          <a:p>
            <a:pPr lvl="1" eaLnBrk="1" hangingPunct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baby’s first month of life</a:t>
            </a:r>
          </a:p>
          <a:p>
            <a:pPr lvl="1" eaLnBrk="1" hangingPunct="1">
              <a:defRPr/>
            </a:pP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first time the new born being introduced to the rest of the family</a:t>
            </a:r>
          </a:p>
          <a:p>
            <a:pPr lvl="1" eaLnBrk="1" hangingPunct="1">
              <a:defRPr/>
            </a:pP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Celebrating the joy of having a new life in the family with relatives and friends</a:t>
            </a:r>
          </a:p>
          <a:p>
            <a:pPr lvl="1" eaLnBrk="1" hangingPunct="1">
              <a:defRPr/>
            </a:pP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88668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2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How to celebrate?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29188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big party</a:t>
            </a:r>
          </a:p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Invite all the relatives and friends</a:t>
            </a:r>
          </a:p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Accepting gifts from guests</a:t>
            </a:r>
          </a:p>
          <a:p>
            <a:pPr lvl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 envelopes, golden jewelry(necklaces, rings, bracelets…etc), clothes are popular gifts</a:t>
            </a:r>
          </a:p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Gifts for guests</a:t>
            </a:r>
          </a:p>
          <a:p>
            <a:pPr lvl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 eggs</a:t>
            </a:r>
          </a:p>
          <a:p>
            <a:pPr lvl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Sticky rice (usually if it’s a baby boy)</a:t>
            </a:r>
          </a:p>
          <a:p>
            <a:pPr lvl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Sweets &amp; cakes (usually if it’s a baby girl)</a:t>
            </a:r>
          </a:p>
          <a:p>
            <a:pPr lvl="1">
              <a:buFont typeface="Wingdings 2" pitchFamily="18" charset="2"/>
              <a:buNone/>
              <a:defRPr/>
            </a:pP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5575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5400" b="1" dirty="0" smtClean="0">
                <a:solidFill>
                  <a:srgbClr val="FFC000"/>
                </a:solidFill>
              </a:rPr>
              <a:t>Meaning behind celebration</a:t>
            </a:r>
            <a:endParaRPr lang="zh-TW" sz="5400" b="1" dirty="0">
              <a:solidFill>
                <a:srgbClr val="FFC000"/>
              </a:solidFill>
            </a:endParaRP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285720" y="2714620"/>
            <a:ext cx="4929222" cy="4525963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born babies are fragile.</a:t>
            </a:r>
          </a:p>
          <a:p>
            <a:pPr eaLnBrk="1" hangingPunct="1"/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Boys’ parties are more celebrated, different gifts to the guests– boys are more valuable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88668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2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文字方塊 10"/>
          <p:cNvSpPr txBox="1">
            <a:spLocks noChangeArrowheads="1"/>
          </p:cNvSpPr>
          <p:nvPr/>
        </p:nvSpPr>
        <p:spPr bwMode="auto">
          <a:xfrm>
            <a:off x="357188" y="285750"/>
            <a:ext cx="7858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</a:rPr>
              <a:t>THE TIME OF JOEY’S LIFE</a:t>
            </a:r>
            <a:endParaRPr kumimoji="0"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/>
            </a:endParaRPr>
          </a:p>
        </p:txBody>
      </p:sp>
      <p:sp>
        <p:nvSpPr>
          <p:cNvPr id="15367" name="文字方塊 24"/>
          <p:cNvSpPr txBox="1">
            <a:spLocks noChangeArrowheads="1"/>
          </p:cNvSpPr>
          <p:nvPr/>
        </p:nvSpPr>
        <p:spPr bwMode="auto">
          <a:xfrm>
            <a:off x="2857500" y="3429000"/>
            <a:ext cx="378618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altLang="zh-TW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ea typeface="+mn-ea"/>
              </a:rPr>
              <a:t>Start his own business!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kumimoji="0"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</a:t>
            </a:r>
            <a:r>
              <a:rPr kumimoji="0" lang="en-US" altLang="zh-TW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ea typeface="+mn-ea"/>
              </a:rPr>
              <a:t>Feng-Shui</a:t>
            </a:r>
            <a:endParaRPr kumimoji="0" lang="en-US" altLang="zh-TW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kumimoji="0"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  <a:ea typeface="+mn-ea"/>
              </a:rPr>
              <a:t>  Yin-Yang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357158" y="2571744"/>
            <a:ext cx="8616148" cy="785818"/>
          </a:xfrm>
          <a:prstGeom prst="stripedRightArrow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44663"/>
            <a:ext cx="4537075" cy="38989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“Wind-water”</a:t>
            </a:r>
          </a:p>
          <a:p>
            <a:pPr>
              <a:lnSpc>
                <a:spcPct val="120000"/>
              </a:lnSpc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Ancient Chinese art of tapping onto the earth’s 5 elements (earth, fire, metal, water, wood)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to boost energy, health and prosperity. 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altLang="zh-TW" sz="1400" dirty="0" smtClean="0">
              <a:solidFill>
                <a:srgbClr val="EB0F63"/>
              </a:solidFill>
              <a:latin typeface="Arial Narrow" pitchFamily="34" charset="0"/>
              <a:ea typeface="SimHei" pitchFamily="2" charset="-122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68313" y="333375"/>
            <a:ext cx="62468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FENG SHUI (</a:t>
            </a:r>
            <a:r>
              <a:rPr kumimoji="0" lang="zh-TW" alt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風水</a:t>
            </a:r>
            <a:r>
              <a:rPr kumimoji="0"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)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89138"/>
            <a:ext cx="400208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0" y="6273225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Adobe Garamond Pro" pitchFamily="18" charset="0"/>
                <a:ea typeface="SimHei" pitchFamily="2" charset="-122"/>
              </a:rPr>
              <a:t>Image Source: </a:t>
            </a:r>
            <a:r>
              <a:rPr lang="en-US" altLang="zh-TW" sz="1400" dirty="0" smtClean="0">
                <a:solidFill>
                  <a:srgbClr val="FFC000"/>
                </a:solidFill>
                <a:latin typeface="Adobe Garamond Pro" pitchFamily="18" charset="0"/>
              </a:rPr>
              <a:t>http://www.houju.co.jp/gogyou.html</a:t>
            </a:r>
            <a:endParaRPr lang="zh-TW" altLang="en-US" sz="1100" dirty="0" smtClean="0">
              <a:solidFill>
                <a:srgbClr val="FFC000"/>
              </a:solidFill>
              <a:latin typeface="Adobe Garamond Pro" pitchFamily="18" charset="0"/>
              <a:ea typeface="SimHei" pitchFamily="2" charset="-122"/>
            </a:endParaRP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6488668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3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000" b="1" dirty="0" err="1" smtClean="0">
                <a:solidFill>
                  <a:srgbClr val="FFC000"/>
                </a:solidFill>
              </a:rPr>
              <a:t>Feng</a:t>
            </a:r>
            <a:r>
              <a:rPr lang="en-US" altLang="zh-TW" sz="6000" b="1" dirty="0" smtClean="0">
                <a:solidFill>
                  <a:srgbClr val="FFC000"/>
                </a:solidFill>
              </a:rPr>
              <a:t> </a:t>
            </a:r>
            <a:r>
              <a:rPr lang="en-US" altLang="zh-TW" sz="6000" b="1" dirty="0" err="1">
                <a:solidFill>
                  <a:srgbClr val="FFC000"/>
                </a:solidFill>
              </a:rPr>
              <a:t>shui</a:t>
            </a:r>
            <a:r>
              <a:rPr lang="en-US" altLang="zh-TW" sz="6000" b="1" dirty="0">
                <a:solidFill>
                  <a:srgbClr val="FFC000"/>
                </a:solidFill>
              </a:rPr>
              <a:t> </a:t>
            </a:r>
            <a:r>
              <a:rPr lang="en-US" altLang="zh-TW" sz="6000" b="1" dirty="0" smtClean="0">
                <a:solidFill>
                  <a:srgbClr val="FFC000"/>
                </a:solidFill>
              </a:rPr>
              <a:t>is used for…</a:t>
            </a:r>
            <a:endParaRPr lang="en-US" altLang="zh-TW" sz="6000" b="1" dirty="0">
              <a:solidFill>
                <a:srgbClr val="FFC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Locations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e.g., where to buy the house, a suitable burial site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Directions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e.g., the direction of the stove in the kitchen, position of the bed in the bedroom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6488668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2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333375"/>
            <a:ext cx="9036050" cy="57324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2800" smtClean="0"/>
          </a:p>
          <a:p>
            <a:pPr>
              <a:lnSpc>
                <a:spcPct val="90000"/>
              </a:lnSpc>
            </a:pPr>
            <a:endParaRPr lang="en-US" altLang="zh-TW" sz="2800" smtClean="0"/>
          </a:p>
          <a:p>
            <a:pPr>
              <a:lnSpc>
                <a:spcPct val="90000"/>
              </a:lnSpc>
            </a:pPr>
            <a:endParaRPr lang="en-US" altLang="zh-TW" sz="280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85852" y="1500174"/>
          <a:ext cx="6929464" cy="4230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64732"/>
                <a:gridCol w="3464732"/>
              </a:tblGrid>
              <a:tr h="616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Dos: </a:t>
                      </a:r>
                      <a:endParaRPr lang="en-US" altLang="zh-TW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Don’ts: </a:t>
                      </a:r>
                      <a:endParaRPr lang="en-US" altLang="zh-TW" sz="3600" dirty="0" smtClean="0"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45589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The most favorable home direction →the front door to be facing south</a:t>
                      </a:r>
                    </a:p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Using a crystal ball, lucky bamboo and a laughing Buddha </a:t>
                      </a:r>
                    </a:p>
                    <a:p>
                      <a:endParaRPr lang="zh-TW" alt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living in a house with a front door indirectly   facing onto a street</a:t>
                      </a:r>
                    </a:p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sleeping with feet directly towards the door </a:t>
                      </a:r>
                    </a:p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Having a window or a door behind you </a:t>
                      </a:r>
                    </a:p>
                    <a:p>
                      <a:endParaRPr lang="zh-TW" alt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14313" y="214313"/>
            <a:ext cx="7858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SOME BASIC RULES…</a:t>
            </a:r>
            <a:endParaRPr kumimoji="0"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88668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2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字方塊 9"/>
          <p:cNvSpPr txBox="1">
            <a:spLocks noChangeArrowheads="1"/>
          </p:cNvSpPr>
          <p:nvPr/>
        </p:nvSpPr>
        <p:spPr bwMode="auto">
          <a:xfrm>
            <a:off x="2500313" y="5103813"/>
            <a:ext cx="5286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sldjump"/>
              </a:rPr>
              <a:t>Temple Worship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 action="ppaction://hlinksldjump"/>
              </a:rPr>
              <a:t>Fortune Telling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 action="ppaction://hlinksldjump"/>
              </a:rPr>
              <a:t>Red Envelope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1" name="文字方塊 10"/>
          <p:cNvSpPr txBox="1">
            <a:spLocks noChangeArrowheads="1"/>
          </p:cNvSpPr>
          <p:nvPr/>
        </p:nvSpPr>
        <p:spPr bwMode="auto">
          <a:xfrm>
            <a:off x="357188" y="285750"/>
            <a:ext cx="85725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charset="-120"/>
              </a:rPr>
              <a:t>THE TIMES OF MY LIFE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新細明體" charset="-120"/>
            </a:endParaRPr>
          </a:p>
        </p:txBody>
      </p:sp>
      <p:sp>
        <p:nvSpPr>
          <p:cNvPr id="15365" name="文字方塊 16"/>
          <p:cNvSpPr txBox="1">
            <a:spLocks noChangeArrowheads="1"/>
          </p:cNvSpPr>
          <p:nvPr/>
        </p:nvSpPr>
        <p:spPr bwMode="auto">
          <a:xfrm>
            <a:off x="0" y="2428875"/>
            <a:ext cx="25003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TW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Birth</a:t>
            </a:r>
          </a:p>
          <a:p>
            <a:pPr>
              <a:buFont typeface="Wingdings" pitchFamily="2" charset="2"/>
              <a:buChar char="p"/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Naming</a:t>
            </a: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Zuo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Yuezi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Yue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367" name="文字方塊 24"/>
          <p:cNvSpPr txBox="1">
            <a:spLocks noChangeArrowheads="1"/>
          </p:cNvSpPr>
          <p:nvPr/>
        </p:nvSpPr>
        <p:spPr bwMode="auto">
          <a:xfrm>
            <a:off x="2857500" y="2428875"/>
            <a:ext cx="3143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</a:t>
            </a:r>
            <a:r>
              <a:rPr lang="en-US" altLang="zh-TW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Business</a:t>
            </a:r>
          </a:p>
          <a:p>
            <a:pPr>
              <a:buFont typeface="Wingdings" pitchFamily="2" charset="2"/>
              <a:buChar char="p"/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Feng-Shui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Yin-Yang</a:t>
            </a:r>
          </a:p>
        </p:txBody>
      </p:sp>
      <p:sp>
        <p:nvSpPr>
          <p:cNvPr id="15368" name="文字方塊 25"/>
          <p:cNvSpPr txBox="1">
            <a:spLocks noChangeArrowheads="1"/>
          </p:cNvSpPr>
          <p:nvPr/>
        </p:nvSpPr>
        <p:spPr bwMode="auto">
          <a:xfrm>
            <a:off x="6357938" y="2428875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Marriage</a:t>
            </a:r>
          </a:p>
          <a:p>
            <a:pPr>
              <a:buFont typeface="Wingdings" pitchFamily="2" charset="2"/>
              <a:buChar char="p"/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Wedding </a:t>
            </a:r>
          </a:p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customs</a:t>
            </a:r>
          </a:p>
        </p:txBody>
      </p:sp>
      <p:sp>
        <p:nvSpPr>
          <p:cNvPr id="34" name="右大括弧 33"/>
          <p:cNvSpPr/>
          <p:nvPr/>
        </p:nvSpPr>
        <p:spPr>
          <a:xfrm rot="5400000">
            <a:off x="4340492" y="1024712"/>
            <a:ext cx="635532" cy="7316316"/>
          </a:xfrm>
          <a:prstGeom prst="rightBrace">
            <a:avLst>
              <a:gd name="adj1" fmla="val 47062"/>
              <a:gd name="adj2" fmla="val 49448"/>
            </a:avLst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357188" y="1785926"/>
            <a:ext cx="8616148" cy="576999"/>
          </a:xfrm>
          <a:prstGeom prst="stripedRightArrow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39703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0878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41322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42910" y="6000768"/>
            <a:ext cx="771527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kumimoji="0" lang="en-US" altLang="zh-TW" sz="1200" dirty="0">
                <a:latin typeface="Goudy Old Style"/>
              </a:rPr>
              <a:t>Image source:</a:t>
            </a:r>
            <a:r>
              <a:rPr kumimoji="0" lang="zh-TW" altLang="en-US" sz="1200" dirty="0">
                <a:solidFill>
                  <a:srgbClr val="CC0000"/>
                </a:solidFill>
                <a:latin typeface="Goudy Old Style"/>
              </a:rPr>
              <a:t>　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kumimoji="0" lang="en-US" altLang="zh-TW" sz="1200" dirty="0">
                <a:latin typeface="Goudy Old Style"/>
                <a:hlinkClick r:id="rId5"/>
              </a:rPr>
              <a:t>http://kaiunet.ds-comp.com/2006/10/post_73.html</a:t>
            </a:r>
            <a:endParaRPr kumimoji="0" lang="en-US" altLang="zh-TW" sz="1200" dirty="0">
              <a:latin typeface="Goudy Old Style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kumimoji="0" lang="en-US" altLang="zh-TW" sz="1200" dirty="0">
                <a:latin typeface="Goudy Old Style"/>
                <a:hlinkClick r:id="rId6"/>
              </a:rPr>
              <a:t>http://izumo.mypl.net/shop/00000300523/news?d=70290</a:t>
            </a:r>
            <a:endParaRPr kumimoji="0" lang="en-US" altLang="zh-TW" sz="1200" dirty="0">
              <a:latin typeface="Goudy Old Style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kumimoji="0" lang="en-US" altLang="zh-TW" sz="1200" dirty="0">
                <a:latin typeface="Goudy Old Style"/>
                <a:hlinkClick r:id="rId7"/>
              </a:rPr>
              <a:t>http://www.memory-inc.co.jp/products/fusui/index.html</a:t>
            </a:r>
            <a:endParaRPr kumimoji="0" lang="en-US" altLang="zh-TW" sz="1200" dirty="0">
              <a:latin typeface="Goudy Old Style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Arial" charset="0"/>
              <a:buChar char="•"/>
            </a:pPr>
            <a:endParaRPr kumimoji="0" lang="en-US" altLang="zh-TW" sz="1200" dirty="0">
              <a:latin typeface="Goudy Old Style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Arial" charset="0"/>
              <a:buChar char="•"/>
            </a:pPr>
            <a:endParaRPr kumimoji="0" lang="zh-TW" altLang="en-US" sz="1200" dirty="0">
              <a:latin typeface="Goudy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-6350"/>
            <a:ext cx="6697662" cy="850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Yin Yang (</a:t>
            </a:r>
            <a:r>
              <a:rPr lang="zh-TW" sz="6000" b="1" dirty="0" smtClean="0">
                <a:solidFill>
                  <a:srgbClr val="FFC000"/>
                </a:solidFill>
              </a:rPr>
              <a:t>陰陽</a:t>
            </a:r>
            <a:r>
              <a:rPr lang="en-US" altLang="zh-TW" sz="6000" b="1" dirty="0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4786314" cy="444977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Outer circle →completeness </a:t>
            </a:r>
          </a:p>
          <a:p>
            <a:pPr>
              <a:lnSpc>
                <a:spcPct val="105000"/>
              </a:lnSpc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Black &amp; white shape→ yin &amp; yang energies</a:t>
            </a:r>
          </a:p>
          <a:p>
            <a:pPr>
              <a:lnSpc>
                <a:spcPct val="105000"/>
              </a:lnSpc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Curved dividing line →continual interchange of yin &amp; yang</a:t>
            </a:r>
          </a:p>
          <a:p>
            <a:pPr>
              <a:lnSpc>
                <a:spcPct val="105000"/>
              </a:lnSpc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White and black dots→ nothing is completely black or white</a:t>
            </a:r>
          </a:p>
          <a:p>
            <a:pPr>
              <a:lnSpc>
                <a:spcPct val="105000"/>
              </a:lnSpc>
              <a:buNone/>
            </a:pPr>
            <a:endParaRPr lang="en-US" altLang="zh-TW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  <a:buNone/>
            </a:pPr>
            <a:endParaRPr lang="en-US" altLang="zh-TW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  <a:buNone/>
            </a:pPr>
            <a:endParaRPr lang="en-US" altLang="zh-TW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  <a:buNone/>
            </a:pPr>
            <a:endParaRPr lang="en-US" altLang="zh-TW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  <a:buNone/>
            </a:pPr>
            <a:endParaRPr lang="en-US" altLang="zh-TW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</a:pPr>
            <a:endParaRPr lang="en-US" altLang="zh-TW" sz="1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</a:pPr>
            <a:endParaRPr lang="en-US" altLang="zh-TW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</a:pPr>
            <a:endParaRPr lang="en-US" altLang="zh-TW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</a:pPr>
            <a:endParaRPr lang="en-US" altLang="zh-TW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</a:pPr>
            <a:endParaRPr lang="en-US" altLang="zh-TW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05000"/>
              </a:lnSpc>
            </a:pPr>
            <a:endParaRPr lang="en-US" altLang="zh-TW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4284662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6143644"/>
            <a:ext cx="7786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3"/>
              </a:rPr>
              <a:t>Taiwan A to Z The Essential Cultural Guide</a:t>
            </a:r>
          </a:p>
          <a:p>
            <a:pPr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Image source: </a:t>
            </a:r>
            <a:r>
              <a:rPr lang="en-US" altLang="zh-TW" sz="16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http://www.epochtimes.com/b5/5/8/16/n1020427.htm</a:t>
            </a:r>
            <a:endParaRPr lang="en-US" altLang="zh-TW" sz="2000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 cstate="print"/>
          <a:srcRect l="23630" t="17065" r="21237" b="15987"/>
          <a:stretch>
            <a:fillRect/>
          </a:stretch>
        </p:blipFill>
        <p:spPr bwMode="auto">
          <a:xfrm>
            <a:off x="4500562" y="1285860"/>
            <a:ext cx="4000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6697663" cy="850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000" b="1" smtClean="0">
                <a:solidFill>
                  <a:srgbClr val="FFC000"/>
                </a:solidFill>
              </a:rPr>
              <a:t>YIN YANG (</a:t>
            </a:r>
            <a:r>
              <a:rPr lang="zh-TW" sz="6000" b="1" smtClean="0">
                <a:solidFill>
                  <a:srgbClr val="FFC000"/>
                </a:solidFill>
              </a:rPr>
              <a:t>陰陽</a:t>
            </a:r>
            <a:r>
              <a:rPr lang="en-US" altLang="zh-TW" sz="6000" b="1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57313"/>
            <a:ext cx="4319588" cy="3643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Everything has a yin or yang essence → foods, cooking methods, business.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The balance of yin yang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→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harmony.</a:t>
            </a:r>
          </a:p>
          <a:p>
            <a:pPr>
              <a:lnSpc>
                <a:spcPct val="90000"/>
              </a:lnSpc>
            </a:pP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000" b="1" dirty="0" smtClean="0">
              <a:solidFill>
                <a:srgbClr val="EB0F6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000" b="1" dirty="0" smtClean="0">
              <a:solidFill>
                <a:srgbClr val="EB0F6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16368"/>
            <a:ext cx="86439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dirty="0" smtClean="0">
                <a:latin typeface="Footlight MT Light" pitchFamily="18" charset="0"/>
              </a:rPr>
              <a:t>Image source</a:t>
            </a:r>
            <a:r>
              <a:rPr lang="en-US" altLang="zh-TW" sz="1600" u="sng" dirty="0" smtClean="0">
                <a:solidFill>
                  <a:srgbClr val="FFC000"/>
                </a:solidFill>
                <a:latin typeface="Footlight MT Light" pitchFamily="18" charset="0"/>
              </a:rPr>
              <a:t>: </a:t>
            </a:r>
            <a:r>
              <a:rPr lang="en-US" altLang="zh-TW" sz="1600" u="sng" dirty="0" smtClean="0">
                <a:solidFill>
                  <a:srgbClr val="FFC000"/>
                </a:solidFill>
                <a:hlinkClick r:id="rId3"/>
              </a:rPr>
              <a:t>http://www.amazon.co.jp/</a:t>
            </a:r>
            <a:r>
              <a:rPr lang="zh-TW" altLang="en-US" sz="1600" u="sng" dirty="0" smtClean="0">
                <a:solidFill>
                  <a:srgbClr val="FFC000"/>
                </a:solidFill>
              </a:rPr>
              <a:t>陰陽珠玉</a:t>
            </a:r>
            <a:r>
              <a:rPr lang="en-US" altLang="zh-TW" sz="1600" u="sng" dirty="0" smtClean="0">
                <a:solidFill>
                  <a:srgbClr val="FFC000"/>
                </a:solidFill>
              </a:rPr>
              <a:t>-</a:t>
            </a:r>
            <a:r>
              <a:rPr lang="zh-TW" altLang="en-US" sz="1600" u="sng" dirty="0" smtClean="0">
                <a:solidFill>
                  <a:srgbClr val="FFC000"/>
                </a:solidFill>
              </a:rPr>
              <a:t>陰陽</a:t>
            </a:r>
            <a:r>
              <a:rPr lang="en-US" altLang="zh-TW" sz="1600" u="sng" dirty="0" smtClean="0">
                <a:solidFill>
                  <a:srgbClr val="FFC000"/>
                </a:solidFill>
              </a:rPr>
              <a:t>/</a:t>
            </a:r>
            <a:r>
              <a:rPr lang="en-US" altLang="zh-TW" sz="1600" u="sng" dirty="0" err="1" smtClean="0">
                <a:solidFill>
                  <a:srgbClr val="FFC000"/>
                </a:solidFill>
              </a:rPr>
              <a:t>dp</a:t>
            </a:r>
            <a:r>
              <a:rPr lang="en-US" altLang="zh-TW" sz="1600" u="sng" dirty="0" smtClean="0">
                <a:solidFill>
                  <a:srgbClr val="FFC000"/>
                </a:solidFill>
              </a:rPr>
              <a:t>/images/B000CFWPWO</a:t>
            </a:r>
            <a:endParaRPr lang="zh-TW" altLang="en-US" u="sng" dirty="0" smtClean="0">
              <a:solidFill>
                <a:srgbClr val="FFC000"/>
              </a:solidFill>
              <a:latin typeface="Footlight MT Light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215082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4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4"/>
              </a:rPr>
              <a:t>Taiwan A to Z The Essential Cultural Guide</a:t>
            </a:r>
            <a:r>
              <a:rPr lang="en-US" altLang="zh-TW" dirty="0" smtClean="0">
                <a:solidFill>
                  <a:schemeClr val="bg1"/>
                </a:solidFill>
                <a:hlinkClick r:id="rId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786063"/>
            <a:ext cx="33670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CULTURAL SIGNIFICANCE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857375"/>
            <a:ext cx="4714875" cy="34290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An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attitude toward life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Bring health, wealth, success and happiness when yin &amp;yang are in equilibrium.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143644"/>
            <a:ext cx="785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Text Source: </a:t>
            </a:r>
            <a:r>
              <a:rPr lang="en-US" altLang="zh-TW" i="1" dirty="0" smtClean="0">
                <a:solidFill>
                  <a:schemeClr val="bg1"/>
                </a:solidFill>
                <a:hlinkClick r:id="rId3"/>
              </a:rPr>
              <a:t>Taiwan A to Z The Essential Cultural Guide</a:t>
            </a:r>
          </a:p>
          <a:p>
            <a:pPr>
              <a:defRPr/>
            </a:pPr>
            <a:r>
              <a:rPr lang="en-US" altLang="zh-TW" dirty="0" smtClean="0">
                <a:latin typeface="Footlight MT Light" pitchFamily="18" charset="0"/>
              </a:rPr>
              <a:t>Image source: </a:t>
            </a:r>
            <a:r>
              <a:rPr lang="en-US" altLang="zh-TW" u="sng" dirty="0" smtClean="0">
                <a:solidFill>
                  <a:srgbClr val="FFC000"/>
                </a:solidFill>
              </a:rPr>
              <a:t>http://www.photolibrary.jp/img174/114426_1013736.html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 </a:t>
            </a: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文字方塊 10"/>
          <p:cNvSpPr txBox="1">
            <a:spLocks noChangeArrowheads="1"/>
          </p:cNvSpPr>
          <p:nvPr/>
        </p:nvSpPr>
        <p:spPr bwMode="auto">
          <a:xfrm>
            <a:off x="357188" y="285750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charset="-120"/>
              </a:rPr>
              <a:t>The time of Joey’s life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新細明體" charset="-120"/>
            </a:endParaRPr>
          </a:p>
        </p:txBody>
      </p:sp>
      <p:sp>
        <p:nvSpPr>
          <p:cNvPr id="15368" name="文字方塊 25"/>
          <p:cNvSpPr txBox="1">
            <a:spLocks noChangeArrowheads="1"/>
          </p:cNvSpPr>
          <p:nvPr/>
        </p:nvSpPr>
        <p:spPr bwMode="auto">
          <a:xfrm>
            <a:off x="5500688" y="2357438"/>
            <a:ext cx="285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Marriage</a:t>
            </a:r>
          </a:p>
          <a:p>
            <a:pPr>
              <a:buFont typeface="Wingdings" pitchFamily="2" charset="2"/>
              <a:buChar char="p"/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Wedding </a:t>
            </a:r>
          </a:p>
          <a:p>
            <a:pPr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customs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357188" y="1785926"/>
            <a:ext cx="8616148" cy="576999"/>
          </a:xfrm>
          <a:prstGeom prst="stripedRightArrow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2470" name="Picture 6" descr="http://2.bp.blogspot.com/-RgjyGi7GdVc/TmVcfqbm5RI/AAAAAAAAnY0/o8OI9Zc51Mw/s400/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4429156" cy="332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3357522" y="6550223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Image source: </a:t>
            </a:r>
            <a:r>
              <a:rPr lang="en-US" altLang="zh-TW" sz="1400" dirty="0" smtClean="0">
                <a:hlinkClick r:id="rId3"/>
              </a:rPr>
              <a:t>http://infotainmentz.blogspot.com/2011/07/wedding-rings.html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2968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HK" sz="6000" b="1" dirty="0" smtClean="0">
                <a:solidFill>
                  <a:srgbClr val="FFC000"/>
                </a:solidFill>
              </a:rPr>
              <a:t>A Taiwanese </a:t>
            </a:r>
            <a:r>
              <a:rPr lang="en-US" altLang="zh-HK" sz="6000" b="1" dirty="0">
                <a:solidFill>
                  <a:srgbClr val="FFC000"/>
                </a:solidFill>
              </a:rPr>
              <a:t>wedding</a:t>
            </a:r>
            <a:endParaRPr lang="en-US" altLang="zh-TW" sz="6000" b="1" dirty="0">
              <a:solidFill>
                <a:srgbClr val="FFC000"/>
              </a:solidFill>
            </a:endParaRP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428596" y="2786058"/>
            <a:ext cx="4929222" cy="94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642910" y="1214422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Worship the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ancestors 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祭祖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Picking up the bride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迎娶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Firecrackers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/Splash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/ Sling a fan</a:t>
            </a:r>
          </a:p>
          <a:p>
            <a:pPr>
              <a:buFont typeface="Arial" pitchFamily="34" charset="0"/>
              <a:buChar char="•"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Wedding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Banquets</a:t>
            </a:r>
          </a:p>
          <a:p>
            <a:pPr>
              <a:buFont typeface="Arial" pitchFamily="34" charset="0"/>
              <a:buChar char="•"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Move forward to bridal chamber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shivaree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wedding</a:t>
            </a:r>
          </a:p>
        </p:txBody>
      </p:sp>
      <p:sp>
        <p:nvSpPr>
          <p:cNvPr id="64521" name="Rectangle 12"/>
          <p:cNvSpPr>
            <a:spLocks noChangeArrowheads="1"/>
          </p:cNvSpPr>
          <p:nvPr/>
        </p:nvSpPr>
        <p:spPr bwMode="auto">
          <a:xfrm>
            <a:off x="785786" y="3857628"/>
            <a:ext cx="500066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525" name="Rectangle 16"/>
          <p:cNvSpPr>
            <a:spLocks noChangeArrowheads="1"/>
          </p:cNvSpPr>
          <p:nvPr/>
        </p:nvSpPr>
        <p:spPr bwMode="auto">
          <a:xfrm>
            <a:off x="1142976" y="6067425"/>
            <a:ext cx="2736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2071670" y="214290"/>
            <a:ext cx="594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HK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</a:t>
            </a:r>
            <a:r>
              <a:rPr lang="en-US" altLang="zh-HK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HK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</a:t>
            </a:r>
            <a:r>
              <a:rPr lang="en-US" altLang="zh-HK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Don’ts</a:t>
            </a:r>
            <a:endParaRPr lang="en-US" altLang="zh-TW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428596" y="1841242"/>
            <a:ext cx="8207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number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 </a:t>
            </a:r>
            <a:endParaRPr lang="en-US" altLang="zh-H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envelopes, cars to pick 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 the bride, </a:t>
            </a:r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bridesmaids 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best </a:t>
            </a:r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 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</a:t>
            </a:r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wedding, etc.</a:t>
            </a:r>
            <a:endParaRPr lang="en-US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endParaRPr lang="en-US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 envelopes:</a:t>
            </a:r>
          </a:p>
          <a:p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Choose 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number six or number eight</a:t>
            </a:r>
          </a:p>
          <a:p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--- similar sounds as fortune 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wealthy in 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Chinese culture</a:t>
            </a:r>
          </a:p>
          <a:p>
            <a:pPr>
              <a:buFont typeface="Wingdings" pitchFamily="2" charset="2"/>
              <a:buChar char="u"/>
            </a:pPr>
            <a:endParaRPr lang="en-US" altLang="zh-H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zh-HK" sz="6000" b="1" dirty="0" smtClean="0">
                <a:solidFill>
                  <a:srgbClr val="FFC000"/>
                </a:solidFill>
              </a:rPr>
              <a:t>Dos &amp;</a:t>
            </a:r>
            <a:r>
              <a:rPr lang="en-US" altLang="zh-HK" sz="6000" b="1" dirty="0" smtClean="0"/>
              <a:t> </a:t>
            </a:r>
            <a:r>
              <a:rPr lang="en-US" altLang="zh-HK" sz="8000" b="1" dirty="0" smtClean="0">
                <a:solidFill>
                  <a:srgbClr val="CC0000"/>
                </a:solidFill>
              </a:rPr>
              <a:t>Don’ts</a:t>
            </a:r>
            <a:endParaRPr lang="en-US" altLang="zh-TW" sz="8000" b="1" dirty="0">
              <a:solidFill>
                <a:srgbClr val="CC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56184"/>
            <a:ext cx="8477544" cy="5301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to get married in June &amp;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July of the lunar calendar</a:t>
            </a:r>
          </a:p>
          <a:p>
            <a:pPr>
              <a:lnSpc>
                <a:spcPct val="90000"/>
              </a:lnSpc>
            </a:pPr>
            <a:endParaRPr lang="en-US" altLang="zh-H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zh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Bride’s aunts shouldn’t bid the guests farewell.</a:t>
            </a:r>
          </a:p>
          <a:p>
            <a:pPr>
              <a:lnSpc>
                <a:spcPct val="90000"/>
              </a:lnSpc>
            </a:pPr>
            <a:endParaRPr lang="en-US" altLang="zh-H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zh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to touch the bed of the newlyweds</a:t>
            </a:r>
          </a:p>
          <a:p>
            <a:pPr>
              <a:lnSpc>
                <a:spcPct val="90000"/>
              </a:lnSpc>
            </a:pPr>
            <a:endParaRPr lang="en-US" altLang="zh-H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zh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person of the animal sign Tiger of the Chinese zodiac shouldn’t  attend the ceremony.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509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WORSHIP THE ANCESTORS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>
          <a:xfrm>
            <a:off x="4355976" y="2060848"/>
            <a:ext cx="4357718" cy="350046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Groom</a:t>
            </a:r>
          </a:p>
          <a:p>
            <a:pPr>
              <a:buFont typeface="Wingdings" pitchFamily="2" charset="2"/>
              <a:buChar char="u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Before picking up the bride.</a:t>
            </a:r>
          </a:p>
          <a:p>
            <a:pPr>
              <a:buFont typeface="Wingdings" pitchFamily="2" charset="2"/>
              <a:buChar char="u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inform the ancestors about the new member.</a:t>
            </a:r>
          </a:p>
          <a:p>
            <a:pPr>
              <a:buFont typeface="Wingdings" pitchFamily="2" charset="2"/>
              <a:buChar char="u"/>
            </a:pPr>
            <a:endParaRPr lang="zh-TW" altLang="en-US" dirty="0" smtClean="0"/>
          </a:p>
        </p:txBody>
      </p:sp>
      <p:pic>
        <p:nvPicPr>
          <p:cNvPr id="67588" name="圖片 3" descr="normal_4baefa37364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3929090" cy="3543305"/>
          </a:xfrm>
          <a:prstGeom prst="snip2DiagRect">
            <a:avLst>
              <a:gd name="adj1" fmla="val 0"/>
              <a:gd name="adj2" fmla="val 292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0" y="6396335"/>
            <a:ext cx="95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image </a:t>
            </a:r>
            <a:r>
              <a:rPr lang="en-US" altLang="zh-TW" sz="1200" dirty="0" err="1" smtClean="0"/>
              <a:t>ources:</a:t>
            </a:r>
            <a:r>
              <a:rPr lang="en-US" altLang="zh-TW" sz="1200" dirty="0" err="1" smtClean="0">
                <a:hlinkClick r:id="rId3"/>
              </a:rPr>
              <a:t>http</a:t>
            </a:r>
            <a:r>
              <a:rPr lang="en-US" altLang="zh-TW" sz="1200" dirty="0" smtClean="0">
                <a:hlinkClick r:id="rId3"/>
              </a:rPr>
              <a:t>://</a:t>
            </a:r>
            <a:r>
              <a:rPr lang="en-US" altLang="zh-TW" sz="1200" dirty="0" err="1" smtClean="0">
                <a:hlinkClick r:id="rId3"/>
              </a:rPr>
              <a:t>tw.image.search.yahoo.com</a:t>
            </a:r>
            <a:r>
              <a:rPr lang="en-US" altLang="zh-TW" sz="1200" dirty="0" smtClean="0">
                <a:hlinkClick r:id="rId3"/>
              </a:rPr>
              <a:t>/search/</a:t>
            </a:r>
            <a:r>
              <a:rPr lang="en-US" altLang="zh-TW" sz="1200" dirty="0" err="1" smtClean="0">
                <a:hlinkClick r:id="rId3"/>
              </a:rPr>
              <a:t>images?ei</a:t>
            </a:r>
            <a:r>
              <a:rPr lang="en-US" altLang="zh-TW" sz="1200" dirty="0" smtClean="0">
                <a:hlinkClick r:id="rId3"/>
              </a:rPr>
              <a:t>=UTF-8&amp;p=%E5%82%B3%E7%B5%B1%E5%A9%9A%E7%A6%AE%E7%BF%92%E4%BF%97&amp;fr2=tab-</a:t>
            </a:r>
            <a:r>
              <a:rPr lang="en-US" altLang="zh-TW" sz="1200" dirty="0" err="1" smtClean="0">
                <a:hlinkClick r:id="rId3"/>
              </a:rPr>
              <a:t>web&amp;fr</a:t>
            </a:r>
            <a:r>
              <a:rPr lang="en-US" altLang="zh-TW" sz="1200" dirty="0" smtClean="0">
                <a:hlinkClick r:id="rId3"/>
              </a:rPr>
              <a:t>=</a:t>
            </a:r>
            <a:r>
              <a:rPr lang="en-US" altLang="zh-TW" sz="1200" dirty="0" err="1" smtClean="0">
                <a:hlinkClick r:id="rId3"/>
              </a:rPr>
              <a:t>yfp</a:t>
            </a:r>
            <a:r>
              <a:rPr lang="en-US" altLang="zh-TW" sz="1200" dirty="0" smtClean="0">
                <a:hlinkClick r:id="rId3"/>
              </a:rPr>
              <a:t>-s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HK" sz="6000" b="1" dirty="0" smtClean="0">
                <a:solidFill>
                  <a:srgbClr val="FFC000"/>
                </a:solidFill>
              </a:rPr>
              <a:t>PICK UP THE BRIDE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Set off firecrackers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cars depart for bride’s house</a:t>
            </a:r>
          </a:p>
          <a:p>
            <a:pPr>
              <a:buFont typeface="Wingdings 2" pitchFamily="18" charset="2"/>
              <a:buNone/>
            </a:pPr>
            <a:endParaRPr lang="zh-TW" altLang="en-US" dirty="0" smtClean="0"/>
          </a:p>
        </p:txBody>
      </p:sp>
      <p:sp>
        <p:nvSpPr>
          <p:cNvPr id="4" name="爆炸 1 3"/>
          <p:cNvSpPr/>
          <p:nvPr/>
        </p:nvSpPr>
        <p:spPr>
          <a:xfrm>
            <a:off x="428596" y="2714620"/>
            <a:ext cx="3929090" cy="257176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8613" name="文字方塊 4"/>
          <p:cNvSpPr txBox="1">
            <a:spLocks noChangeArrowheads="1"/>
          </p:cNvSpPr>
          <p:nvPr/>
        </p:nvSpPr>
        <p:spPr bwMode="auto">
          <a:xfrm>
            <a:off x="1000100" y="3571876"/>
            <a:ext cx="271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Remember!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8614" name="文字方塊 5"/>
          <p:cNvSpPr txBox="1">
            <a:spLocks noChangeArrowheads="1"/>
          </p:cNvSpPr>
          <p:nvPr/>
        </p:nvSpPr>
        <p:spPr bwMode="auto">
          <a:xfrm>
            <a:off x="4143372" y="4572008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number of 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limos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should 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 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!!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686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613" grpId="0"/>
      <p:bldP spid="68614" grpId="0"/>
      <p:bldP spid="686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714876" y="5143512"/>
            <a:ext cx="4214874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6000" b="1" spc="5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TEMPLE WORSHIP</a:t>
            </a:r>
            <a:endParaRPr kumimoji="0" lang="zh-TW" altLang="en-US" sz="6000" b="1" spc="50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 descr="http://taipei.traveleredge.com/GRAPH/longshan_1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214338"/>
            <a:ext cx="7965037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0" y="6581775"/>
            <a:ext cx="628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smtClean="0">
                <a:hlinkClick r:id="rId3"/>
              </a:rPr>
              <a:t>Image Source: http</a:t>
            </a:r>
            <a:r>
              <a:rPr lang="en-US" altLang="zh-TW" sz="1200" dirty="0">
                <a:hlinkClick r:id="rId3"/>
              </a:rPr>
              <a:t>://taipei.traveleredge.com/GRAPH/longshan_1088.jpg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0"/>
            <a:ext cx="7675216" cy="12389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SPLASH WATER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69635" name="副標題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3926810" cy="4032175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u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Bride’s parents </a:t>
            </a:r>
          </a:p>
          <a:p>
            <a:pPr algn="l">
              <a:buFont typeface="Wingdings" pitchFamily="2" charset="2"/>
              <a:buChar char="u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Symbolize- the daughter will not be taken back.</a:t>
            </a:r>
          </a:p>
          <a:p>
            <a:pPr algn="l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文鼎粗隸" pitchFamily="49" charset="-120"/>
              </a:rPr>
              <a:t>嫁出去的女兒潑出去的水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971600" y="4725144"/>
            <a:ext cx="79208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Meaning--</a:t>
            </a:r>
          </a:p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Married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women  are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considered a member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her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husband’s family.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78634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SLING A FAN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getting on the car, the bride should sling a fan before leaving, without looking back.</a:t>
            </a:r>
          </a:p>
          <a:p>
            <a:endParaRPr lang="zh-TW" altLang="en-US" dirty="0" smtClean="0"/>
          </a:p>
        </p:txBody>
      </p:sp>
      <p:pic>
        <p:nvPicPr>
          <p:cNvPr id="70660" name="圖片 3" descr="3276886708_24418ef03c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303462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圖片 4" descr="normal_1195224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乘號 5"/>
          <p:cNvSpPr/>
          <p:nvPr/>
        </p:nvSpPr>
        <p:spPr>
          <a:xfrm>
            <a:off x="6732240" y="1844824"/>
            <a:ext cx="2160587" cy="26638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甜甜圈 6"/>
          <p:cNvSpPr/>
          <p:nvPr/>
        </p:nvSpPr>
        <p:spPr>
          <a:xfrm>
            <a:off x="2555776" y="2492896"/>
            <a:ext cx="1296988" cy="129698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6940" y="6286520"/>
            <a:ext cx="897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image </a:t>
            </a:r>
            <a:r>
              <a:rPr lang="en-US" altLang="zh-TW" sz="1200" dirty="0" err="1" smtClean="0"/>
              <a:t>ources:</a:t>
            </a:r>
            <a:r>
              <a:rPr lang="en-US" altLang="zh-TW" sz="1200" dirty="0" err="1" smtClean="0">
                <a:hlinkClick r:id="rId4"/>
              </a:rPr>
              <a:t>http</a:t>
            </a:r>
            <a:r>
              <a:rPr lang="en-US" altLang="zh-TW" sz="1200" dirty="0" smtClean="0">
                <a:hlinkClick r:id="rId4"/>
              </a:rPr>
              <a:t>://</a:t>
            </a:r>
            <a:r>
              <a:rPr lang="en-US" altLang="zh-TW" sz="1200" dirty="0" err="1" smtClean="0">
                <a:hlinkClick r:id="rId4"/>
              </a:rPr>
              <a:t>tw.image.search.yahoo.com</a:t>
            </a:r>
            <a:r>
              <a:rPr lang="en-US" altLang="zh-TW" sz="1200" dirty="0" smtClean="0">
                <a:hlinkClick r:id="rId4"/>
              </a:rPr>
              <a:t>/search/</a:t>
            </a:r>
            <a:r>
              <a:rPr lang="en-US" altLang="zh-TW" sz="1200" dirty="0" err="1" smtClean="0">
                <a:hlinkClick r:id="rId4"/>
              </a:rPr>
              <a:t>images?ei</a:t>
            </a:r>
            <a:r>
              <a:rPr lang="en-US" altLang="zh-TW" sz="1200" dirty="0" smtClean="0">
                <a:hlinkClick r:id="rId4"/>
              </a:rPr>
              <a:t>=UTF-8&amp;p=%E5%82%B3%E7%B5%B1%E5%A9%9A%E7%A6%AE%E7%BF%92%E4%BF%97&amp;fr2=tab-</a:t>
            </a:r>
            <a:r>
              <a:rPr lang="en-US" altLang="zh-TW" sz="1200" dirty="0" err="1" smtClean="0">
                <a:hlinkClick r:id="rId4"/>
              </a:rPr>
              <a:t>web&amp;fr</a:t>
            </a:r>
            <a:r>
              <a:rPr lang="en-US" altLang="zh-TW" sz="1200" dirty="0" smtClean="0">
                <a:hlinkClick r:id="rId4"/>
              </a:rPr>
              <a:t>=</a:t>
            </a:r>
            <a:r>
              <a:rPr lang="en-US" altLang="zh-TW" sz="1200" dirty="0" err="1" smtClean="0">
                <a:hlinkClick r:id="rId4"/>
              </a:rPr>
              <a:t>yfp</a:t>
            </a:r>
            <a:r>
              <a:rPr lang="en-US" altLang="zh-TW" sz="1200" dirty="0" smtClean="0">
                <a:hlinkClick r:id="rId4"/>
              </a:rPr>
              <a:t>-s</a:t>
            </a:r>
            <a:endParaRPr lang="zh-TW" altLang="en-US" sz="1200" dirty="0" smtClean="0"/>
          </a:p>
          <a:p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RED ENVELOPES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>
          <a:xfrm>
            <a:off x="611560" y="2332037"/>
            <a:ext cx="8320438" cy="4525963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Represents the guests’ greetings.</a:t>
            </a: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number of cash in the red envelope.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But!! Avoid the number “FOUR”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3573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COUPLE: TOAST THE GUESTS</a:t>
            </a:r>
            <a:endParaRPr lang="zh-TW" sz="6000" b="1" dirty="0">
              <a:solidFill>
                <a:srgbClr val="FFC000"/>
              </a:solidFill>
            </a:endParaRPr>
          </a:p>
        </p:txBody>
      </p:sp>
      <p:sp>
        <p:nvSpPr>
          <p:cNvPr id="72707" name="內容版面配置區 2"/>
          <p:cNvSpPr>
            <a:spLocks noGrp="1"/>
          </p:cNvSpPr>
          <p:nvPr>
            <p:ph idx="1"/>
          </p:nvPr>
        </p:nvSpPr>
        <p:spPr>
          <a:xfrm>
            <a:off x="0" y="2332037"/>
            <a:ext cx="8892480" cy="4525963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couple </a:t>
            </a: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Table by table</a:t>
            </a: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Appreciate the guests for attending the wedding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401080" cy="15827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6000" b="1" dirty="0" smtClean="0">
                <a:solidFill>
                  <a:srgbClr val="FFC000"/>
                </a:solidFill>
              </a:rPr>
              <a:t>AFTER THE</a:t>
            </a:r>
            <a:r>
              <a:rPr lang="zh-TW" altLang="en-US" sz="6000" b="1" dirty="0" smtClean="0">
                <a:solidFill>
                  <a:srgbClr val="FFC000"/>
                </a:solidFill>
              </a:rPr>
              <a:t> </a:t>
            </a:r>
            <a:r>
              <a:rPr lang="en-US" altLang="zh-TW" sz="6000" b="1" dirty="0" smtClean="0">
                <a:solidFill>
                  <a:srgbClr val="FFC000"/>
                </a:solidFill>
              </a:rPr>
              <a:t>WEDDING</a:t>
            </a:r>
            <a:endParaRPr lang="en-US" altLang="zh-TW" sz="6000" dirty="0">
              <a:solidFill>
                <a:srgbClr val="FFC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915973"/>
            <a:ext cx="8229600" cy="4681379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zh-T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bride </a:t>
            </a: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awakes </a:t>
            </a:r>
            <a:r>
              <a:rPr lang="en-US" altLang="zh-T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early to </a:t>
            </a: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worship the </a:t>
            </a:r>
            <a:r>
              <a:rPr lang="en-US" altLang="zh-T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ancestors </a:t>
            </a: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(of the husband’s family) at dawn.</a:t>
            </a:r>
          </a:p>
          <a:p>
            <a:pPr>
              <a:lnSpc>
                <a:spcPct val="90000"/>
              </a:lnSpc>
              <a:defRPr/>
            </a:pPr>
            <a:endParaRPr lang="en-US" altLang="zh-TW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Three </a:t>
            </a:r>
            <a:r>
              <a:rPr lang="en-US" altLang="zh-T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Days After the </a:t>
            </a: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Wedding: Visit the wife’s family</a:t>
            </a:r>
            <a:r>
              <a:rPr lang="zh-TW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zh-TW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歸寧</a:t>
            </a: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altLang="zh-TW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Work </a:t>
            </a:r>
            <a:r>
              <a:rPr lang="en-US" altLang="zh-TW" sz="6000" dirty="0" smtClean="0"/>
              <a:t>Cited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428736"/>
            <a:ext cx="8820472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2800" dirty="0" smtClean="0"/>
              <a:t>Liu, Amy C.  </a:t>
            </a:r>
            <a:r>
              <a:rPr lang="en-US" altLang="zh-TW" sz="2800" i="1" dirty="0" smtClean="0"/>
              <a:t>Taiwan A to Z: The Essential Cultural Guide</a:t>
            </a:r>
            <a:r>
              <a:rPr lang="en-US" altLang="zh-TW" sz="2800" dirty="0" smtClean="0"/>
              <a:t>.</a:t>
            </a:r>
            <a:r>
              <a:rPr lang="en-US" altLang="zh-TW" sz="2800" i="1" dirty="0" smtClean="0"/>
              <a:t> 	</a:t>
            </a:r>
            <a:r>
              <a:rPr lang="en-US" altLang="zh-TW" sz="2800" dirty="0" smtClean="0"/>
              <a:t>Taipei: The Community Services Center, 2009. Print.</a:t>
            </a:r>
            <a:r>
              <a:rPr lang="en-US" altLang="zh-TW" sz="2800" i="1" dirty="0" smtClean="0"/>
              <a:t>  </a:t>
            </a:r>
            <a:endParaRPr lang="zh-TW" altLang="en-US" sz="2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600" b="1" dirty="0" smtClean="0">
                <a:solidFill>
                  <a:srgbClr val="FFC000"/>
                </a:solidFill>
              </a:rPr>
              <a:t>MULTI-RELIGIONS</a:t>
            </a:r>
            <a:endParaRPr lang="zh-TW" sz="6600" b="1" dirty="0" smtClean="0">
              <a:solidFill>
                <a:srgbClr val="FFC000"/>
              </a:solidFill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0" y="6143625"/>
            <a:ext cx="9144000" cy="7143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600" dirty="0" smtClean="0"/>
              <a:t>Image Source: </a:t>
            </a:r>
            <a:r>
              <a:rPr lang="en-US" altLang="zh-TW" sz="1600" dirty="0" smtClean="0">
                <a:hlinkClick r:id="rId2"/>
              </a:rPr>
              <a:t>http://www.newsancai.com/index.php/big5/news/8354.html?task=view</a:t>
            </a:r>
            <a:endParaRPr lang="en-US" altLang="zh-TW" sz="16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600" dirty="0" smtClean="0"/>
              <a:t>		      </a:t>
            </a:r>
            <a:r>
              <a:rPr lang="en-US" altLang="zh-TW" sz="1600" dirty="0" smtClean="0">
                <a:hlinkClick r:id="rId3"/>
              </a:rPr>
              <a:t>http://big5.showchina.org:81/gate/big5/www.showchina.org/tour/jdtj/200908/t385083.htm</a:t>
            </a:r>
            <a:endParaRPr lang="en-US" altLang="zh-TW" sz="16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1600" dirty="0" smtClean="0"/>
              <a:t>		      </a:t>
            </a:r>
            <a:r>
              <a:rPr lang="en-US" altLang="zh-TW" sz="1600" dirty="0" smtClean="0">
                <a:hlinkClick r:id="rId4"/>
              </a:rPr>
              <a:t>http://travel.nantou.gov.tw/01legend_main.asp?Id=401</a:t>
            </a:r>
            <a:r>
              <a:rPr lang="en-US" altLang="zh-TW" sz="16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zh-TW" sz="16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zh-TW" altLang="en-US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 smtClean="0"/>
          </a:p>
        </p:txBody>
      </p:sp>
      <p:pic>
        <p:nvPicPr>
          <p:cNvPr id="4" name="圖片 3" descr="MuXiLin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285992"/>
            <a:ext cx="3243008" cy="3211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 descr="W0200908134203985349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643050"/>
            <a:ext cx="2913900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untitled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2000240"/>
            <a:ext cx="3851275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2909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dirty="0">
              <a:solidFill>
                <a:schemeClr val="accent4"/>
              </a:solidFill>
            </a:endParaRP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0" y="6572250"/>
            <a:ext cx="9144000" cy="285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1200" smtClean="0">
                <a:hlinkClick r:id="rId3"/>
              </a:rPr>
              <a:t>Image source: </a:t>
            </a:r>
            <a:r>
              <a:rPr lang="en-US" altLang="zh-TW" sz="1200" smtClean="0">
                <a:hlinkClick r:id="rId4"/>
              </a:rPr>
              <a:t>http://www.sxgyh.com/dstdshow.asp?d_id=168/</a:t>
            </a:r>
            <a:r>
              <a:rPr lang="en-US" altLang="zh-TW" sz="1200" smtClean="0"/>
              <a:t>  </a:t>
            </a:r>
          </a:p>
        </p:txBody>
      </p:sp>
      <p:pic>
        <p:nvPicPr>
          <p:cNvPr id="5" name="圖片 4" descr="3832129777_46b16fcd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714356"/>
            <a:ext cx="3877148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文字方塊 7"/>
          <p:cNvSpPr txBox="1">
            <a:spLocks noChangeArrowheads="1"/>
          </p:cNvSpPr>
          <p:nvPr/>
        </p:nvSpPr>
        <p:spPr bwMode="auto">
          <a:xfrm>
            <a:off x="5429256" y="2357430"/>
            <a:ext cx="3286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Mazu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媽祖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Guardian of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sailors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>
              <a:solidFill>
                <a:schemeClr val="accent4"/>
              </a:solidFill>
            </a:endParaRPr>
          </a:p>
        </p:txBody>
      </p:sp>
      <p:pic>
        <p:nvPicPr>
          <p:cNvPr id="4" name="內容版面配置區 3" descr="20112408292075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7456"/>
            <a:ext cx="3857652" cy="566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5072062" y="1928813"/>
            <a:ext cx="350046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Guan Gong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關公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god of 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war</a:t>
            </a:r>
          </a:p>
          <a:p>
            <a:pPr>
              <a:buFont typeface="Wingdings" pitchFamily="2" charset="2"/>
              <a:buChar char="u"/>
            </a:pP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Patron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b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merchants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5" name="矩形 5"/>
          <p:cNvSpPr>
            <a:spLocks noChangeArrowheads="1"/>
          </p:cNvSpPr>
          <p:nvPr/>
        </p:nvSpPr>
        <p:spPr bwMode="auto">
          <a:xfrm>
            <a:off x="1835696" y="6581775"/>
            <a:ext cx="7308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200" dirty="0">
                <a:hlinkClick r:id="rId3"/>
              </a:rPr>
              <a:t> </a:t>
            </a:r>
            <a:r>
              <a:rPr lang="en-US" altLang="zh-TW" sz="1200" dirty="0" smtClean="0">
                <a:hlinkClick r:id="rId3"/>
              </a:rPr>
              <a:t>Image </a:t>
            </a:r>
            <a:r>
              <a:rPr lang="en-US" altLang="zh-TW" sz="1200" dirty="0" err="1" smtClean="0">
                <a:hlinkClick r:id="rId3"/>
              </a:rPr>
              <a:t>souce</a:t>
            </a:r>
            <a:r>
              <a:rPr lang="en-US" altLang="zh-TW" sz="1200" dirty="0" smtClean="0">
                <a:hlinkClick r:id="rId3"/>
              </a:rPr>
              <a:t>: </a:t>
            </a:r>
            <a:r>
              <a:rPr lang="en-US" altLang="zh-TW" sz="1200" dirty="0" smtClean="0">
                <a:hlinkClick r:id="rId3"/>
              </a:rPr>
              <a:t>http</a:t>
            </a:r>
            <a:r>
              <a:rPr lang="en-US" altLang="zh-TW" sz="1200" dirty="0">
                <a:hlinkClick r:id="rId3"/>
              </a:rPr>
              <a:t>://tw.myblog.yahoo.com/rex-3600/article?mid=2323&amp;prev=2327&amp;l=d&amp;fid=14</a:t>
            </a:r>
            <a:endParaRPr lang="en-US" altLang="zh-TW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>
              <a:solidFill>
                <a:schemeClr val="accent4"/>
              </a:solidFill>
            </a:endParaRPr>
          </a:p>
        </p:txBody>
      </p:sp>
      <p:pic>
        <p:nvPicPr>
          <p:cNvPr id="4" name="內容版面配置區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641088" cy="554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4714876" y="1571612"/>
            <a:ext cx="371477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Wen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 Di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Jun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文昌帝君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god of 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wisdom</a:t>
            </a:r>
          </a:p>
          <a:p>
            <a:pPr>
              <a:buFont typeface="Wingdings" pitchFamily="2" charset="2"/>
              <a:buChar char="u"/>
            </a:pPr>
            <a:endParaRPr lang="zh-TW" altLang="en-US" sz="2000" dirty="0"/>
          </a:p>
        </p:txBody>
      </p:sp>
      <p:sp>
        <p:nvSpPr>
          <p:cNvPr id="21509" name="矩形 5"/>
          <p:cNvSpPr>
            <a:spLocks noChangeArrowheads="1"/>
          </p:cNvSpPr>
          <p:nvPr/>
        </p:nvSpPr>
        <p:spPr bwMode="auto">
          <a:xfrm>
            <a:off x="1" y="658177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hlinkClick r:id="rId3"/>
              </a:rPr>
              <a:t>Image Source: http</a:t>
            </a:r>
            <a:r>
              <a:rPr lang="en-US" altLang="zh-TW" sz="1200" dirty="0">
                <a:hlinkClick r:id="rId3"/>
              </a:rPr>
              <a:t>://www.yuhlonggong.idv.tw/D/D1/D12/new_page_%E6%96%87%E6%98%8C%E5%B8%9D%E5%90%9B.htm</a:t>
            </a:r>
            <a:r>
              <a:rPr lang="en-US" altLang="zh-TW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532</TotalTime>
  <Words>1889</Words>
  <Application>Microsoft Office PowerPoint</Application>
  <PresentationFormat>如螢幕大小 (4:3)</PresentationFormat>
  <Paragraphs>422</Paragraphs>
  <Slides>55</Slides>
  <Notes>3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鳳舞九天</vt:lpstr>
      <vt:lpstr>CUSTOM MUST-KNOWS</vt:lpstr>
      <vt:lpstr>PERSONAL PROFILE</vt:lpstr>
      <vt:lpstr>TODAY’S SHARING…</vt:lpstr>
      <vt:lpstr>投影片 4</vt:lpstr>
      <vt:lpstr>投影片 5</vt:lpstr>
      <vt:lpstr>MULTI-RELIGIONS</vt:lpstr>
      <vt:lpstr>投影片 7</vt:lpstr>
      <vt:lpstr>投影片 8</vt:lpstr>
      <vt:lpstr>投影片 9</vt:lpstr>
      <vt:lpstr>投影片 10</vt:lpstr>
      <vt:lpstr>投影片 11</vt:lpstr>
      <vt:lpstr>THE GODS ANSWERS:  DIVINATION BLOCKS</vt:lpstr>
      <vt:lpstr>HOW TO READ THEM?</vt:lpstr>
      <vt:lpstr>投影片 14</vt:lpstr>
      <vt:lpstr>FORTUNE TELLING</vt:lpstr>
      <vt:lpstr>投影片 16</vt:lpstr>
      <vt:lpstr>投影片 17</vt:lpstr>
      <vt:lpstr>投影片 18</vt:lpstr>
      <vt:lpstr>Taiwanese people go to a fortune teller to ask for….</vt:lpstr>
      <vt:lpstr>投影片 20</vt:lpstr>
      <vt:lpstr>Cultural Significance </vt:lpstr>
      <vt:lpstr>DIFFERENT WAYS OF GIFTS GIVING</vt:lpstr>
      <vt:lpstr>RED ENVELOPES</vt:lpstr>
      <vt:lpstr>Please remember…</vt:lpstr>
      <vt:lpstr>Red Envelopes</vt:lpstr>
      <vt:lpstr>投影片 26</vt:lpstr>
      <vt:lpstr>When naming the baby…</vt:lpstr>
      <vt:lpstr>Why should we care?</vt:lpstr>
      <vt:lpstr>Zuo Yuezi</vt:lpstr>
      <vt:lpstr>Within that very month…</vt:lpstr>
      <vt:lpstr>投影片 31</vt:lpstr>
      <vt:lpstr>WHY???</vt:lpstr>
      <vt:lpstr>MAN YUE</vt:lpstr>
      <vt:lpstr>How to celebrate?</vt:lpstr>
      <vt:lpstr>Meaning behind celebration</vt:lpstr>
      <vt:lpstr>投影片 36</vt:lpstr>
      <vt:lpstr>投影片 37</vt:lpstr>
      <vt:lpstr>Feng shui is used for…</vt:lpstr>
      <vt:lpstr>投影片 39</vt:lpstr>
      <vt:lpstr>投影片 40</vt:lpstr>
      <vt:lpstr>Yin Yang (陰陽)</vt:lpstr>
      <vt:lpstr>YIN YANG (陰陽)</vt:lpstr>
      <vt:lpstr>CULTURAL SIGNIFICANCE</vt:lpstr>
      <vt:lpstr>投影片 44</vt:lpstr>
      <vt:lpstr>A Taiwanese wedding</vt:lpstr>
      <vt:lpstr>投影片 46</vt:lpstr>
      <vt:lpstr>Dos &amp; Don’ts</vt:lpstr>
      <vt:lpstr>WORSHIP THE ANCESTORS</vt:lpstr>
      <vt:lpstr>PICK UP THE BRIDE</vt:lpstr>
      <vt:lpstr>SPLASH WATER</vt:lpstr>
      <vt:lpstr>SLING A FAN</vt:lpstr>
      <vt:lpstr>RED ENVELOPES</vt:lpstr>
      <vt:lpstr>COUPLE: TOAST THE GUESTS</vt:lpstr>
      <vt:lpstr>AFTER THE WEDDING</vt:lpstr>
      <vt:lpstr>Work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MUST-KNOWS</dc:title>
  <dc:creator>School</dc:creator>
  <cp:lastModifiedBy>Beatrice Hsu</cp:lastModifiedBy>
  <cp:revision>56</cp:revision>
  <dcterms:created xsi:type="dcterms:W3CDTF">2011-11-05T14:59:25Z</dcterms:created>
  <dcterms:modified xsi:type="dcterms:W3CDTF">2011-11-18T05:25:37Z</dcterms:modified>
</cp:coreProperties>
</file>